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23"/>
  </p:notesMasterIdLst>
  <p:sldIdLst>
    <p:sldId id="349" r:id="rId2"/>
    <p:sldId id="288" r:id="rId3"/>
    <p:sldId id="257" r:id="rId4"/>
    <p:sldId id="264" r:id="rId5"/>
    <p:sldId id="274" r:id="rId6"/>
    <p:sldId id="265" r:id="rId7"/>
    <p:sldId id="351" r:id="rId8"/>
    <p:sldId id="350" r:id="rId9"/>
    <p:sldId id="352" r:id="rId10"/>
    <p:sldId id="353" r:id="rId11"/>
    <p:sldId id="267" r:id="rId12"/>
    <p:sldId id="275" r:id="rId13"/>
    <p:sldId id="268" r:id="rId14"/>
    <p:sldId id="270" r:id="rId15"/>
    <p:sldId id="276" r:id="rId16"/>
    <p:sldId id="269" r:id="rId17"/>
    <p:sldId id="278" r:id="rId18"/>
    <p:sldId id="354" r:id="rId19"/>
    <p:sldId id="355" r:id="rId20"/>
    <p:sldId id="356" r:id="rId21"/>
    <p:sldId id="357" r:id="rId22"/>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79" d="100"/>
          <a:sy n="79" d="100"/>
        </p:scale>
        <p:origin x="1146" y="90"/>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ar-SA"/>
          </a:p>
        </p:txBody>
      </p:sp>
      <p:sp>
        <p:nvSpPr>
          <p:cNvPr id="3" name="عنصر نائب للتاريخ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A98F43DA-8CF2-4016-8D7C-FC0C82E180FF}" type="datetimeFigureOut">
              <a:rPr lang="ar-SA" smtClean="0"/>
              <a:t>13/07/1443</a:t>
            </a:fld>
            <a:endParaRPr lang="ar-SA"/>
          </a:p>
        </p:txBody>
      </p:sp>
      <p:sp>
        <p:nvSpPr>
          <p:cNvPr id="4" name="عنصر نائب لصورة الشريحة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1" anchor="ctr"/>
          <a:lstStyle/>
          <a:p>
            <a:endParaRPr lang="ar-SA"/>
          </a:p>
        </p:txBody>
      </p:sp>
      <p:sp>
        <p:nvSpPr>
          <p:cNvPr id="5" name="عنصر نائب للملاحظا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6" name="عنصر نائب للتذييل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ar-SA"/>
          </a:p>
        </p:txBody>
      </p:sp>
      <p:sp>
        <p:nvSpPr>
          <p:cNvPr id="7" name="عنصر نائب لرقم الشريحة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B43B2C8D-2CF4-47F9-BBFB-8F9AA8139689}" type="slidenum">
              <a:rPr lang="ar-SA" smtClean="0"/>
              <a:t>‹#›</a:t>
            </a:fld>
            <a:endParaRPr lang="ar-SA"/>
          </a:p>
        </p:txBody>
      </p:sp>
    </p:spTree>
    <p:extLst>
      <p:ext uri="{BB962C8B-B14F-4D97-AF65-F5344CB8AC3E}">
        <p14:creationId xmlns:p14="http://schemas.microsoft.com/office/powerpoint/2010/main" val="569358658"/>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a:p>
        </p:txBody>
      </p:sp>
      <p:sp>
        <p:nvSpPr>
          <p:cNvPr id="4" name="عنصر نائب لرقم الشريحة 3"/>
          <p:cNvSpPr>
            <a:spLocks noGrp="1"/>
          </p:cNvSpPr>
          <p:nvPr>
            <p:ph type="sldNum" sz="quarter" idx="10"/>
          </p:nvPr>
        </p:nvSpPr>
        <p:spPr/>
        <p:txBody>
          <a:bodyPr/>
          <a:lstStyle/>
          <a:p>
            <a:fld id="{B43B2C8D-2CF4-47F9-BBFB-8F9AA8139689}" type="slidenum">
              <a:rPr lang="ar-SA" smtClean="0"/>
              <a:t>1</a:t>
            </a:fld>
            <a:endParaRPr lang="ar-SA"/>
          </a:p>
        </p:txBody>
      </p:sp>
    </p:spTree>
    <p:extLst>
      <p:ext uri="{BB962C8B-B14F-4D97-AF65-F5344CB8AC3E}">
        <p14:creationId xmlns:p14="http://schemas.microsoft.com/office/powerpoint/2010/main" val="4843557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a:t>انقر لتحرير نمط العنوان الرئيسي</a:t>
            </a:r>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a:t>انقر لتحرير نمط العنوان الثانوي الرئيسي</a:t>
            </a:r>
          </a:p>
        </p:txBody>
      </p:sp>
      <p:sp>
        <p:nvSpPr>
          <p:cNvPr id="4" name="عنصر نائب للتاريخ 3"/>
          <p:cNvSpPr>
            <a:spLocks noGrp="1"/>
          </p:cNvSpPr>
          <p:nvPr>
            <p:ph type="dt" sz="half" idx="10"/>
          </p:nvPr>
        </p:nvSpPr>
        <p:spPr/>
        <p:txBody>
          <a:bodyPr/>
          <a:lstStyle/>
          <a:p>
            <a:fld id="{C2A30C42-8C83-4DDD-A542-1B47AFF837C7}" type="uaqdatetime1">
              <a:rPr lang="ar-SA" smtClean="0"/>
              <a:t>13/07/1443</a:t>
            </a:fld>
            <a:endParaRPr lang="ar-SA"/>
          </a:p>
        </p:txBody>
      </p:sp>
      <p:sp>
        <p:nvSpPr>
          <p:cNvPr id="5" name="عنصر نائب للتذييل 4"/>
          <p:cNvSpPr>
            <a:spLocks noGrp="1"/>
          </p:cNvSpPr>
          <p:nvPr>
            <p:ph type="ftr" sz="quarter" idx="11"/>
          </p:nvPr>
        </p:nvSpPr>
        <p:spPr/>
        <p:txBody>
          <a:bodyPr/>
          <a:lstStyle/>
          <a:p>
            <a:r>
              <a:rPr lang="en-US"/>
              <a:t>University of Basrah-College of Medicine-Physiology Department</a:t>
            </a:r>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عنوان العمودي 2"/>
          <p:cNvSpPr>
            <a:spLocks noGrp="1"/>
          </p:cNvSpPr>
          <p:nvPr>
            <p:ph type="body" orient="vert" idx="1"/>
          </p:nvPr>
        </p:nvSpPr>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FAB7FC09-3ACF-4DB9-843A-F0773DB113AF}" type="uaqdatetime1">
              <a:rPr lang="ar-SA" smtClean="0"/>
              <a:t>13/07/1443</a:t>
            </a:fld>
            <a:endParaRPr lang="ar-SA"/>
          </a:p>
        </p:txBody>
      </p:sp>
      <p:sp>
        <p:nvSpPr>
          <p:cNvPr id="5" name="عنصر نائب للتذييل 4"/>
          <p:cNvSpPr>
            <a:spLocks noGrp="1"/>
          </p:cNvSpPr>
          <p:nvPr>
            <p:ph type="ftr" sz="quarter" idx="11"/>
          </p:nvPr>
        </p:nvSpPr>
        <p:spPr/>
        <p:txBody>
          <a:bodyPr/>
          <a:lstStyle/>
          <a:p>
            <a:r>
              <a:rPr lang="en-US"/>
              <a:t>University of Basrah-College of Medicine-Physiology Department</a:t>
            </a:r>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a:t>انقر لتحرير نمط العنوان الرئيسي</a:t>
            </a:r>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A2E56A25-5BE2-40AA-BB00-BA9431101F5F}" type="uaqdatetime1">
              <a:rPr lang="ar-SA" smtClean="0"/>
              <a:t>13/07/1443</a:t>
            </a:fld>
            <a:endParaRPr lang="ar-SA"/>
          </a:p>
        </p:txBody>
      </p:sp>
      <p:sp>
        <p:nvSpPr>
          <p:cNvPr id="5" name="عنصر نائب للتذييل 4"/>
          <p:cNvSpPr>
            <a:spLocks noGrp="1"/>
          </p:cNvSpPr>
          <p:nvPr>
            <p:ph type="ftr" sz="quarter" idx="11"/>
          </p:nvPr>
        </p:nvSpPr>
        <p:spPr/>
        <p:txBody>
          <a:bodyPr/>
          <a:lstStyle/>
          <a:p>
            <a:r>
              <a:rPr lang="en-US"/>
              <a:t>University of Basrah-College of Medicine-Physiology Department</a:t>
            </a:r>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محتوى 2"/>
          <p:cNvSpPr>
            <a:spLocks noGrp="1"/>
          </p:cNvSpPr>
          <p:nvPr>
            <p:ph idx="1"/>
          </p:nvPr>
        </p:nvSpPr>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98C25112-85A2-40BE-BF40-6910081F2FCB}" type="uaqdatetime1">
              <a:rPr lang="ar-SA" smtClean="0"/>
              <a:t>13/07/1443</a:t>
            </a:fld>
            <a:endParaRPr lang="ar-SA"/>
          </a:p>
        </p:txBody>
      </p:sp>
      <p:sp>
        <p:nvSpPr>
          <p:cNvPr id="5" name="عنصر نائب للتذييل 4"/>
          <p:cNvSpPr>
            <a:spLocks noGrp="1"/>
          </p:cNvSpPr>
          <p:nvPr>
            <p:ph type="ftr" sz="quarter" idx="11"/>
          </p:nvPr>
        </p:nvSpPr>
        <p:spPr/>
        <p:txBody>
          <a:bodyPr/>
          <a:lstStyle/>
          <a:p>
            <a:r>
              <a:rPr lang="en-US"/>
              <a:t>University of Basrah-College of Medicine-Physiology Department</a:t>
            </a:r>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a:t>انقر لتحرير نمط العنوان الرئيسي</a:t>
            </a:r>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النص الرئيسي</a:t>
            </a:r>
          </a:p>
        </p:txBody>
      </p:sp>
      <p:sp>
        <p:nvSpPr>
          <p:cNvPr id="4" name="عنصر نائب للتاريخ 3"/>
          <p:cNvSpPr>
            <a:spLocks noGrp="1"/>
          </p:cNvSpPr>
          <p:nvPr>
            <p:ph type="dt" sz="half" idx="10"/>
          </p:nvPr>
        </p:nvSpPr>
        <p:spPr/>
        <p:txBody>
          <a:bodyPr/>
          <a:lstStyle/>
          <a:p>
            <a:fld id="{3998C5B0-C3A5-4C56-B95F-ED3AA4D4F16E}" type="uaqdatetime1">
              <a:rPr lang="ar-SA" smtClean="0"/>
              <a:t>13/07/1443</a:t>
            </a:fld>
            <a:endParaRPr lang="ar-SA"/>
          </a:p>
        </p:txBody>
      </p:sp>
      <p:sp>
        <p:nvSpPr>
          <p:cNvPr id="5" name="عنصر نائب للتذييل 4"/>
          <p:cNvSpPr>
            <a:spLocks noGrp="1"/>
          </p:cNvSpPr>
          <p:nvPr>
            <p:ph type="ftr" sz="quarter" idx="11"/>
          </p:nvPr>
        </p:nvSpPr>
        <p:spPr/>
        <p:txBody>
          <a:bodyPr/>
          <a:lstStyle/>
          <a:p>
            <a:r>
              <a:rPr lang="en-US"/>
              <a:t>University of Basrah-College of Medicine-Physiology Department</a:t>
            </a:r>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تاريخ 4"/>
          <p:cNvSpPr>
            <a:spLocks noGrp="1"/>
          </p:cNvSpPr>
          <p:nvPr>
            <p:ph type="dt" sz="half" idx="10"/>
          </p:nvPr>
        </p:nvSpPr>
        <p:spPr/>
        <p:txBody>
          <a:bodyPr/>
          <a:lstStyle/>
          <a:p>
            <a:fld id="{B7566FB8-C7EF-4316-9C49-CBF9EF8E5FC6}" type="uaqdatetime1">
              <a:rPr lang="ar-SA" smtClean="0"/>
              <a:t>13/07/1443</a:t>
            </a:fld>
            <a:endParaRPr lang="ar-SA"/>
          </a:p>
        </p:txBody>
      </p:sp>
      <p:sp>
        <p:nvSpPr>
          <p:cNvPr id="6" name="عنصر نائب للتذييل 5"/>
          <p:cNvSpPr>
            <a:spLocks noGrp="1"/>
          </p:cNvSpPr>
          <p:nvPr>
            <p:ph type="ftr" sz="quarter" idx="11"/>
          </p:nvPr>
        </p:nvSpPr>
        <p:spPr/>
        <p:txBody>
          <a:bodyPr/>
          <a:lstStyle/>
          <a:p>
            <a:r>
              <a:rPr lang="en-US"/>
              <a:t>University of Basrah-College of Medicine-Physiology Department</a:t>
            </a:r>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a:t>انقر لتحرير نمط العنوان الرئيسي</a:t>
            </a:r>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7" name="عنصر نائب للتاريخ 6"/>
          <p:cNvSpPr>
            <a:spLocks noGrp="1"/>
          </p:cNvSpPr>
          <p:nvPr>
            <p:ph type="dt" sz="half" idx="10"/>
          </p:nvPr>
        </p:nvSpPr>
        <p:spPr/>
        <p:txBody>
          <a:bodyPr/>
          <a:lstStyle/>
          <a:p>
            <a:fld id="{FD6B55C7-996D-403D-B5BE-E36F60D3A35A}" type="uaqdatetime1">
              <a:rPr lang="ar-SA" smtClean="0"/>
              <a:t>13/07/1443</a:t>
            </a:fld>
            <a:endParaRPr lang="ar-SA"/>
          </a:p>
        </p:txBody>
      </p:sp>
      <p:sp>
        <p:nvSpPr>
          <p:cNvPr id="8" name="عنصر نائب للتذييل 7"/>
          <p:cNvSpPr>
            <a:spLocks noGrp="1"/>
          </p:cNvSpPr>
          <p:nvPr>
            <p:ph type="ftr" sz="quarter" idx="11"/>
          </p:nvPr>
        </p:nvSpPr>
        <p:spPr/>
        <p:txBody>
          <a:bodyPr/>
          <a:lstStyle/>
          <a:p>
            <a:r>
              <a:rPr lang="en-US"/>
              <a:t>University of Basrah-College of Medicine-Physiology Department</a:t>
            </a:r>
            <a:endParaRPr lang="ar-SA"/>
          </a:p>
        </p:txBody>
      </p:sp>
      <p:sp>
        <p:nvSpPr>
          <p:cNvPr id="9" name="عنصر نائب لرقم الشريحة 8"/>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تاريخ 2"/>
          <p:cNvSpPr>
            <a:spLocks noGrp="1"/>
          </p:cNvSpPr>
          <p:nvPr>
            <p:ph type="dt" sz="half" idx="10"/>
          </p:nvPr>
        </p:nvSpPr>
        <p:spPr/>
        <p:txBody>
          <a:bodyPr/>
          <a:lstStyle/>
          <a:p>
            <a:fld id="{1B35951A-878D-495C-A92A-00803FE53EFF}" type="uaqdatetime1">
              <a:rPr lang="ar-SA" smtClean="0"/>
              <a:t>13/07/1443</a:t>
            </a:fld>
            <a:endParaRPr lang="ar-SA"/>
          </a:p>
        </p:txBody>
      </p:sp>
      <p:sp>
        <p:nvSpPr>
          <p:cNvPr id="4" name="عنصر نائب للتذييل 3"/>
          <p:cNvSpPr>
            <a:spLocks noGrp="1"/>
          </p:cNvSpPr>
          <p:nvPr>
            <p:ph type="ftr" sz="quarter" idx="11"/>
          </p:nvPr>
        </p:nvSpPr>
        <p:spPr/>
        <p:txBody>
          <a:bodyPr/>
          <a:lstStyle/>
          <a:p>
            <a:r>
              <a:rPr lang="en-US"/>
              <a:t>University of Basrah-College of Medicine-Physiology Department</a:t>
            </a:r>
            <a:endParaRPr lang="ar-SA"/>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C8C3CE81-286B-4365-BF93-301FCDB682F3}" type="uaqdatetime1">
              <a:rPr lang="ar-SA" smtClean="0"/>
              <a:t>13/07/1443</a:t>
            </a:fld>
            <a:endParaRPr lang="ar-SA"/>
          </a:p>
        </p:txBody>
      </p:sp>
      <p:sp>
        <p:nvSpPr>
          <p:cNvPr id="3" name="عنصر نائب للتذييل 2"/>
          <p:cNvSpPr>
            <a:spLocks noGrp="1"/>
          </p:cNvSpPr>
          <p:nvPr>
            <p:ph type="ftr" sz="quarter" idx="11"/>
          </p:nvPr>
        </p:nvSpPr>
        <p:spPr/>
        <p:txBody>
          <a:bodyPr/>
          <a:lstStyle/>
          <a:p>
            <a:r>
              <a:rPr lang="en-US"/>
              <a:t>University of Basrah-College of Medicine-Physiology Department</a:t>
            </a:r>
            <a:endParaRPr lang="ar-SA"/>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a:t>انقر لتحرير نمط العنوان الرئيسي</a:t>
            </a:r>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4"/>
          <p:cNvSpPr>
            <a:spLocks noGrp="1"/>
          </p:cNvSpPr>
          <p:nvPr>
            <p:ph type="dt" sz="half" idx="10"/>
          </p:nvPr>
        </p:nvSpPr>
        <p:spPr/>
        <p:txBody>
          <a:bodyPr/>
          <a:lstStyle/>
          <a:p>
            <a:fld id="{D27A241A-2127-4A9C-A4FD-22D233245DA5}" type="uaqdatetime1">
              <a:rPr lang="ar-SA" smtClean="0"/>
              <a:t>13/07/1443</a:t>
            </a:fld>
            <a:endParaRPr lang="ar-SA"/>
          </a:p>
        </p:txBody>
      </p:sp>
      <p:sp>
        <p:nvSpPr>
          <p:cNvPr id="6" name="عنصر نائب للتذييل 5"/>
          <p:cNvSpPr>
            <a:spLocks noGrp="1"/>
          </p:cNvSpPr>
          <p:nvPr>
            <p:ph type="ftr" sz="quarter" idx="11"/>
          </p:nvPr>
        </p:nvSpPr>
        <p:spPr/>
        <p:txBody>
          <a:bodyPr/>
          <a:lstStyle/>
          <a:p>
            <a:r>
              <a:rPr lang="en-US"/>
              <a:t>University of Basrah-College of Medicine-Physiology Department</a:t>
            </a:r>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a:t>انقر لتحرير نمط العنوان الرئيسي</a:t>
            </a:r>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4"/>
          <p:cNvSpPr>
            <a:spLocks noGrp="1"/>
          </p:cNvSpPr>
          <p:nvPr>
            <p:ph type="dt" sz="half" idx="10"/>
          </p:nvPr>
        </p:nvSpPr>
        <p:spPr/>
        <p:txBody>
          <a:bodyPr/>
          <a:lstStyle/>
          <a:p>
            <a:fld id="{55D3F21B-8D97-44D7-8573-89C54CEC048E}" type="uaqdatetime1">
              <a:rPr lang="ar-SA" smtClean="0"/>
              <a:t>13/07/1443</a:t>
            </a:fld>
            <a:endParaRPr lang="ar-SA"/>
          </a:p>
        </p:txBody>
      </p:sp>
      <p:sp>
        <p:nvSpPr>
          <p:cNvPr id="6" name="عنصر نائب للتذييل 5"/>
          <p:cNvSpPr>
            <a:spLocks noGrp="1"/>
          </p:cNvSpPr>
          <p:nvPr>
            <p:ph type="ftr" sz="quarter" idx="11"/>
          </p:nvPr>
        </p:nvSpPr>
        <p:spPr/>
        <p:txBody>
          <a:bodyPr/>
          <a:lstStyle/>
          <a:p>
            <a:r>
              <a:rPr lang="en-US"/>
              <a:t>University of Basrah-College of Medicine-Physiology Department</a:t>
            </a:r>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a:t>انقر لتحرير نمط العنوان الرئيسي</a:t>
            </a:r>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C0D11075-EAAA-405C-B492-D7FB48E54F1B}" type="uaqdatetime1">
              <a:rPr lang="ar-SA" smtClean="0"/>
              <a:t>13/07/1443</a:t>
            </a:fld>
            <a:endParaRPr lang="ar-SA"/>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r>
              <a:rPr lang="en-US"/>
              <a:t>University of Basrah-College of Medicine-Physiology Department</a:t>
            </a:r>
            <a:endParaRPr lang="ar-SA"/>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0B34F065-1154-456A-91E3-76DE8E75E17B}" type="slidenum">
              <a:rPr lang="ar-SA" smtClean="0"/>
              <a:t>‹#›</a:t>
            </a:fld>
            <a:endParaRPr lang="ar-S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slideLayout" Target="../slideLayouts/slideLayout7.xml"/><Relationship Id="rId1" Type="http://schemas.openxmlformats.org/officeDocument/2006/relationships/tags" Target="../tags/tag4.xml"/><Relationship Id="rId6" Type="http://schemas.openxmlformats.org/officeDocument/2006/relationships/image" Target="../media/image14.gif"/><Relationship Id="rId5" Type="http://schemas.openxmlformats.org/officeDocument/2006/relationships/image" Target="../media/image13.gif"/><Relationship Id="rId4" Type="http://schemas.openxmlformats.org/officeDocument/2006/relationships/image" Target="../media/image12.gif"/></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5.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6.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7.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7.xml"/><Relationship Id="rId1" Type="http://schemas.openxmlformats.org/officeDocument/2006/relationships/tags" Target="../tags/tag8.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19.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7.xml"/><Relationship Id="rId1" Type="http://schemas.openxmlformats.org/officeDocument/2006/relationships/tags" Target="../tags/tag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7.xml"/><Relationship Id="rId1" Type="http://schemas.openxmlformats.org/officeDocument/2006/relationships/tags" Target="../tags/tag3.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HP\Desktop\fifth_copy_400x4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2842" y="182564"/>
            <a:ext cx="1521158" cy="155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صورة 1" descr="C:\Users\haithemjwad\Desktop\شعار جامعة البصرة.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0884" y="228600"/>
            <a:ext cx="1376950"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مستطيل 6"/>
          <p:cNvSpPr/>
          <p:nvPr/>
        </p:nvSpPr>
        <p:spPr>
          <a:xfrm>
            <a:off x="-72008" y="1427637"/>
            <a:ext cx="9144000" cy="523875"/>
          </a:xfrm>
          <a:prstGeom prst="rect">
            <a:avLst/>
          </a:prstGeom>
        </p:spPr>
        <p:txBody>
          <a:bodyPr>
            <a:spAutoFit/>
          </a:bodyPr>
          <a:lstStyle/>
          <a:p>
            <a:pPr algn="ctr" rtl="0">
              <a:defRPr/>
            </a:pPr>
            <a:r>
              <a:rPr lang="en-US" sz="2800" b="1" kern="10" dirty="0">
                <a:ln w="9525">
                  <a:noFill/>
                  <a:round/>
                  <a:headEnd/>
                  <a:tailEnd/>
                </a:ln>
                <a:solidFill>
                  <a:schemeClr val="bg1"/>
                </a:solidFill>
                <a:latin typeface="Times New Roman" pitchFamily="18" charset="0"/>
                <a:cs typeface="Times New Roman" pitchFamily="18" charset="0"/>
              </a:rPr>
              <a:t>Medical physics- first year </a:t>
            </a:r>
            <a:endParaRPr lang="en-AU" sz="2800" b="1" kern="10" dirty="0">
              <a:ln w="9525">
                <a:noFill/>
                <a:round/>
                <a:headEnd/>
                <a:tailEnd/>
              </a:ln>
              <a:solidFill>
                <a:schemeClr val="bg1"/>
              </a:solidFill>
              <a:latin typeface="Times New Roman" pitchFamily="18" charset="0"/>
              <a:cs typeface="Times New Roman" pitchFamily="18" charset="0"/>
            </a:endParaRPr>
          </a:p>
        </p:txBody>
      </p:sp>
      <p:sp>
        <p:nvSpPr>
          <p:cNvPr id="15" name="مستطيل 6">
            <a:extLst>
              <a:ext uri="{FF2B5EF4-FFF2-40B4-BE49-F238E27FC236}">
                <a16:creationId xmlns:a16="http://schemas.microsoft.com/office/drawing/2014/main" id="{6E04628A-4696-4BE4-839C-36A2E47DDEB0}"/>
              </a:ext>
            </a:extLst>
          </p:cNvPr>
          <p:cNvSpPr/>
          <p:nvPr/>
        </p:nvSpPr>
        <p:spPr>
          <a:xfrm>
            <a:off x="0" y="574137"/>
            <a:ext cx="9144000" cy="523875"/>
          </a:xfrm>
          <a:prstGeom prst="rect">
            <a:avLst/>
          </a:prstGeom>
        </p:spPr>
        <p:txBody>
          <a:bodyPr>
            <a:spAutoFit/>
          </a:bodyPr>
          <a:lstStyle/>
          <a:p>
            <a:pPr algn="ctr" rtl="0">
              <a:defRPr/>
            </a:pPr>
            <a:r>
              <a:rPr lang="en-US" sz="2800" b="1" kern="10" dirty="0">
                <a:ln w="9525">
                  <a:noFill/>
                  <a:round/>
                  <a:headEnd/>
                  <a:tailEnd/>
                </a:ln>
                <a:solidFill>
                  <a:srgbClr val="FF0000"/>
                </a:solidFill>
                <a:latin typeface="Times New Roman" pitchFamily="18" charset="0"/>
                <a:cs typeface="Times New Roman" pitchFamily="18" charset="0"/>
              </a:rPr>
              <a:t>Medical physics- first year </a:t>
            </a:r>
            <a:endParaRPr lang="en-AU" sz="2800" b="1" kern="10" dirty="0">
              <a:ln w="9525">
                <a:noFill/>
                <a:round/>
                <a:headEnd/>
                <a:tailEnd/>
              </a:ln>
              <a:solidFill>
                <a:srgbClr val="FF0000"/>
              </a:solidFill>
              <a:latin typeface="Times New Roman" pitchFamily="18" charset="0"/>
              <a:cs typeface="Times New Roman" pitchFamily="18" charset="0"/>
            </a:endParaRPr>
          </a:p>
        </p:txBody>
      </p:sp>
      <p:sp>
        <p:nvSpPr>
          <p:cNvPr id="5" name="Footer Placeholder 4">
            <a:extLst>
              <a:ext uri="{FF2B5EF4-FFF2-40B4-BE49-F238E27FC236}">
                <a16:creationId xmlns:a16="http://schemas.microsoft.com/office/drawing/2014/main" id="{176B33DE-3BCB-4AF4-80BA-0FE0CD9624C2}"/>
              </a:ext>
            </a:extLst>
          </p:cNvPr>
          <p:cNvSpPr>
            <a:spLocks noGrp="1"/>
          </p:cNvSpPr>
          <p:nvPr>
            <p:ph type="ftr" sz="quarter" idx="11"/>
          </p:nvPr>
        </p:nvSpPr>
        <p:spPr/>
        <p:txBody>
          <a:bodyPr/>
          <a:lstStyle/>
          <a:p>
            <a:r>
              <a:rPr lang="en-US" dirty="0"/>
              <a:t>University of </a:t>
            </a:r>
            <a:r>
              <a:rPr lang="en-US" dirty="0" err="1"/>
              <a:t>Basrah</a:t>
            </a:r>
            <a:r>
              <a:rPr lang="en-US" dirty="0"/>
              <a:t>-College of Medicine-Physiology Department</a:t>
            </a:r>
            <a:endParaRPr lang="ar-SA" dirty="0"/>
          </a:p>
        </p:txBody>
      </p:sp>
      <p:sp>
        <p:nvSpPr>
          <p:cNvPr id="8" name="Slide Number Placeholder 7">
            <a:extLst>
              <a:ext uri="{FF2B5EF4-FFF2-40B4-BE49-F238E27FC236}">
                <a16:creationId xmlns:a16="http://schemas.microsoft.com/office/drawing/2014/main" id="{4E3555F3-EAF9-45B5-9028-4BF8AC7BA8DC}"/>
              </a:ext>
            </a:extLst>
          </p:cNvPr>
          <p:cNvSpPr>
            <a:spLocks noGrp="1"/>
          </p:cNvSpPr>
          <p:nvPr>
            <p:ph type="sldNum" sz="quarter" idx="12"/>
          </p:nvPr>
        </p:nvSpPr>
        <p:spPr/>
        <p:txBody>
          <a:bodyPr/>
          <a:lstStyle/>
          <a:p>
            <a:fld id="{0B34F065-1154-456A-91E3-76DE8E75E17B}" type="slidenum">
              <a:rPr lang="ar-SA" smtClean="0"/>
              <a:t>1</a:t>
            </a:fld>
            <a:r>
              <a:rPr lang="en-US" dirty="0"/>
              <a:t> </a:t>
            </a:r>
            <a:endParaRPr lang="ar-SA" dirty="0"/>
          </a:p>
        </p:txBody>
      </p:sp>
      <p:sp>
        <p:nvSpPr>
          <p:cNvPr id="2" name="TextBox 1">
            <a:extLst>
              <a:ext uri="{FF2B5EF4-FFF2-40B4-BE49-F238E27FC236}">
                <a16:creationId xmlns:a16="http://schemas.microsoft.com/office/drawing/2014/main" id="{85357EA2-CA1D-4743-AA03-D97909EFE268}"/>
              </a:ext>
            </a:extLst>
          </p:cNvPr>
          <p:cNvSpPr txBox="1"/>
          <p:nvPr/>
        </p:nvSpPr>
        <p:spPr>
          <a:xfrm>
            <a:off x="457200" y="6400412"/>
            <a:ext cx="576065" cy="276999"/>
          </a:xfrm>
          <a:prstGeom prst="rect">
            <a:avLst/>
          </a:prstGeom>
          <a:noFill/>
        </p:spPr>
        <p:txBody>
          <a:bodyPr wrap="square" rtlCol="0">
            <a:spAutoFit/>
          </a:bodyPr>
          <a:lstStyle/>
          <a:p>
            <a:r>
              <a:rPr lang="en-US" sz="1200" dirty="0"/>
              <a:t>/21</a:t>
            </a:r>
          </a:p>
        </p:txBody>
      </p:sp>
      <p:pic>
        <p:nvPicPr>
          <p:cNvPr id="1026" name="Picture 2" descr="See the source image">
            <a:extLst>
              <a:ext uri="{FF2B5EF4-FFF2-40B4-BE49-F238E27FC236}">
                <a16:creationId xmlns:a16="http://schemas.microsoft.com/office/drawing/2014/main" id="{5E97AA08-D828-46BE-9BC8-2D34AA635A9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15816" y="2412082"/>
            <a:ext cx="5905500" cy="3257550"/>
          </a:xfrm>
          <a:prstGeom prst="rect">
            <a:avLst/>
          </a:prstGeom>
          <a:noFill/>
          <a:extLst>
            <a:ext uri="{909E8E84-426E-40DD-AFC4-6F175D3DCCD1}">
              <a14:hiddenFill xmlns:a14="http://schemas.microsoft.com/office/drawing/2010/main">
                <a:solidFill>
                  <a:srgbClr val="FFFFFF"/>
                </a:solidFill>
              </a14:hiddenFill>
            </a:ext>
          </a:extLst>
        </p:spPr>
      </p:pic>
      <p:sp>
        <p:nvSpPr>
          <p:cNvPr id="13" name="عنوان 3">
            <a:extLst>
              <a:ext uri="{FF2B5EF4-FFF2-40B4-BE49-F238E27FC236}">
                <a16:creationId xmlns:a16="http://schemas.microsoft.com/office/drawing/2014/main" id="{3632F271-E398-499B-8AD4-E217A8143C68}"/>
              </a:ext>
            </a:extLst>
          </p:cNvPr>
          <p:cNvSpPr txBox="1">
            <a:spLocks/>
          </p:cNvSpPr>
          <p:nvPr/>
        </p:nvSpPr>
        <p:spPr>
          <a:xfrm>
            <a:off x="1403648" y="1304526"/>
            <a:ext cx="6219194" cy="954107"/>
          </a:xfrm>
          <a:prstGeom prst="rect">
            <a:avLst/>
          </a:prstGeom>
        </p:spPr>
        <p:txBody>
          <a:bodyPr vert="horz" wrap="square" lIns="91440" tIns="45720" rIns="91440" bIns="45720" rtlCol="1" anchor="ctr">
            <a:spAutoFit/>
          </a:bodyPr>
          <a:lstStyle>
            <a:lvl1pPr algn="ctr" defTabSz="914400" rtl="1" eaLnBrk="1" latinLnBrk="0" hangingPunct="1">
              <a:spcBef>
                <a:spcPct val="0"/>
              </a:spcBef>
              <a:buNone/>
              <a:defRPr sz="4400" kern="1200">
                <a:solidFill>
                  <a:schemeClr val="tx1"/>
                </a:solidFill>
                <a:latin typeface="+mj-lt"/>
                <a:ea typeface="+mj-ea"/>
                <a:cs typeface="+mj-cs"/>
              </a:defRPr>
            </a:lvl1pPr>
          </a:lstStyle>
          <a:p>
            <a:r>
              <a:rPr lang="en-US" sz="2800" b="1" dirty="0">
                <a:solidFill>
                  <a:srgbClr val="00B0F0"/>
                </a:solidFill>
                <a:latin typeface="Times New Roman" pitchFamily="18" charset="0"/>
                <a:cs typeface="Times New Roman" pitchFamily="18" charset="0"/>
              </a:rPr>
              <a:t>L11- Viscosity and the physics of some cardiovascular diseases </a:t>
            </a:r>
            <a:endParaRPr lang="ar-SA" sz="2800" dirty="0">
              <a:solidFill>
                <a:srgbClr val="00B0F0"/>
              </a:solidFill>
              <a:latin typeface="Times New Roman" pitchFamily="18" charset="0"/>
              <a:cs typeface="Times New Roman" pitchFamily="18" charset="0"/>
            </a:endParaRPr>
          </a:p>
        </p:txBody>
      </p:sp>
      <p:sp>
        <p:nvSpPr>
          <p:cNvPr id="9" name="مستطيل 4"/>
          <p:cNvSpPr/>
          <p:nvPr/>
        </p:nvSpPr>
        <p:spPr>
          <a:xfrm>
            <a:off x="210884" y="5013861"/>
            <a:ext cx="4680520" cy="1323439"/>
          </a:xfrm>
          <a:prstGeom prst="rect">
            <a:avLst/>
          </a:prstGeom>
        </p:spPr>
        <p:txBody>
          <a:bodyPr wrap="square">
            <a:spAutoFit/>
          </a:bodyPr>
          <a:lstStyle/>
          <a:p>
            <a:pPr algn="l" rtl="0">
              <a:defRPr/>
            </a:pPr>
            <a:r>
              <a:rPr lang="en-US" sz="2000" b="1" kern="10" dirty="0">
                <a:ln w="9525">
                  <a:noFill/>
                  <a:round/>
                  <a:headEnd/>
                  <a:tailEnd/>
                </a:ln>
                <a:effectLst>
                  <a:prstShdw prst="shdw17" dist="17961" dir="2700000">
                    <a:srgbClr val="003D5C"/>
                  </a:prstShdw>
                </a:effectLst>
                <a:latin typeface="Times New Roman" pitchFamily="18" charset="0"/>
                <a:cs typeface="Times New Roman" pitchFamily="18" charset="0"/>
              </a:rPr>
              <a:t> </a:t>
            </a:r>
            <a:r>
              <a:rPr lang="en-US" sz="2000" b="1" kern="10" dirty="0">
                <a:ln w="9525">
                  <a:noFill/>
                  <a:round/>
                  <a:headEnd/>
                  <a:tailEnd/>
                </a:ln>
                <a:latin typeface="Times New Roman" pitchFamily="18" charset="0"/>
                <a:cs typeface="Times New Roman" pitchFamily="18" charset="0"/>
              </a:rPr>
              <a:t>By: </a:t>
            </a:r>
            <a:r>
              <a:rPr lang="en-US" sz="2000" b="1" dirty="0" err="1">
                <a:latin typeface="Times New Roman" pitchFamily="18" charset="0"/>
                <a:cs typeface="Times New Roman" pitchFamily="18" charset="0"/>
              </a:rPr>
              <a:t>Dr.Mohammed</a:t>
            </a:r>
            <a:r>
              <a:rPr lang="en-US" sz="2000" b="1" dirty="0">
                <a:latin typeface="Times New Roman" pitchFamily="18" charset="0"/>
                <a:cs typeface="Times New Roman" pitchFamily="18" charset="0"/>
              </a:rPr>
              <a:t> Ali Jaber</a:t>
            </a:r>
            <a:endParaRPr lang="en-US" sz="2000" b="1" kern="10" dirty="0">
              <a:ln w="9525">
                <a:noFill/>
                <a:round/>
                <a:headEnd/>
                <a:tailEnd/>
              </a:ln>
              <a:latin typeface="Times New Roman" pitchFamily="18" charset="0"/>
              <a:cs typeface="Times New Roman" pitchFamily="18" charset="0"/>
            </a:endParaRPr>
          </a:p>
          <a:p>
            <a:pPr algn="l" rtl="0">
              <a:defRPr/>
            </a:pPr>
            <a:r>
              <a:rPr lang="en-US" sz="2000" b="1" kern="10" dirty="0">
                <a:ln w="9525">
                  <a:noFill/>
                  <a:round/>
                  <a:headEnd/>
                  <a:tailEnd/>
                </a:ln>
                <a:latin typeface="Times New Roman" pitchFamily="18" charset="0"/>
                <a:cs typeface="Times New Roman" pitchFamily="18" charset="0"/>
              </a:rPr>
              <a:t>Physiology Department</a:t>
            </a:r>
          </a:p>
          <a:p>
            <a:pPr algn="l" rtl="0">
              <a:defRPr/>
            </a:pPr>
            <a:r>
              <a:rPr lang="en-US" sz="2000" b="1" kern="10" dirty="0">
                <a:ln w="9525">
                  <a:noFill/>
                  <a:round/>
                  <a:headEnd/>
                  <a:tailEnd/>
                </a:ln>
                <a:latin typeface="Times New Roman" pitchFamily="18" charset="0"/>
                <a:cs typeface="Times New Roman" pitchFamily="18" charset="0"/>
              </a:rPr>
              <a:t>College of Medicine</a:t>
            </a:r>
          </a:p>
          <a:p>
            <a:pPr algn="l" rtl="0">
              <a:defRPr/>
            </a:pPr>
            <a:r>
              <a:rPr lang="en-US" sz="2000" b="1" kern="10" dirty="0">
                <a:ln w="9525">
                  <a:noFill/>
                  <a:round/>
                  <a:headEnd/>
                  <a:tailEnd/>
                </a:ln>
                <a:latin typeface="Times New Roman" pitchFamily="18" charset="0"/>
                <a:cs typeface="Times New Roman" pitchFamily="18" charset="0"/>
              </a:rPr>
              <a:t>University of Basrah</a:t>
            </a:r>
            <a:endParaRPr lang="en-AU" sz="2400" b="1" kern="10" dirty="0">
              <a:ln w="9525">
                <a:noFill/>
                <a:round/>
                <a:headEnd/>
                <a:tailEnd/>
              </a:ln>
              <a:latin typeface="Times New Roman" pitchFamily="18" charset="0"/>
              <a:cs typeface="Times New Roman" pitchFamily="18" charset="0"/>
            </a:endParaRPr>
          </a:p>
        </p:txBody>
      </p:sp>
    </p:spTree>
    <p:extLst>
      <p:ext uri="{BB962C8B-B14F-4D97-AF65-F5344CB8AC3E}">
        <p14:creationId xmlns:p14="http://schemas.microsoft.com/office/powerpoint/2010/main" val="21190961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تذييل 1"/>
          <p:cNvSpPr>
            <a:spLocks noGrp="1"/>
          </p:cNvSpPr>
          <p:nvPr>
            <p:ph type="ftr" sz="quarter" idx="11"/>
          </p:nvPr>
        </p:nvSpPr>
        <p:spPr/>
        <p:txBody>
          <a:bodyPr/>
          <a:lstStyle/>
          <a:p>
            <a:r>
              <a:rPr lang="en-US"/>
              <a:t>University of Basrah-College of Medicine-Physiology Department</a:t>
            </a:r>
            <a:endParaRPr lang="ar-SA"/>
          </a:p>
        </p:txBody>
      </p:sp>
      <p:sp>
        <p:nvSpPr>
          <p:cNvPr id="3" name="عنصر نائب لرقم الشريحة 2"/>
          <p:cNvSpPr>
            <a:spLocks noGrp="1"/>
          </p:cNvSpPr>
          <p:nvPr>
            <p:ph type="sldNum" sz="quarter" idx="12"/>
          </p:nvPr>
        </p:nvSpPr>
        <p:spPr/>
        <p:txBody>
          <a:bodyPr/>
          <a:lstStyle/>
          <a:p>
            <a:fld id="{0B34F065-1154-456A-91E3-76DE8E75E17B}" type="slidenum">
              <a:rPr lang="ar-SA" smtClean="0"/>
              <a:t>10</a:t>
            </a:fld>
            <a:endParaRPr lang="ar-SA"/>
          </a:p>
        </p:txBody>
      </p:sp>
      <p:pic>
        <p:nvPicPr>
          <p:cNvPr id="4" name="صورة 3"/>
          <p:cNvPicPr>
            <a:picLocks noChangeAspect="1"/>
          </p:cNvPicPr>
          <p:nvPr/>
        </p:nvPicPr>
        <p:blipFill>
          <a:blip r:embed="rId2"/>
          <a:stretch>
            <a:fillRect/>
          </a:stretch>
        </p:blipFill>
        <p:spPr>
          <a:xfrm>
            <a:off x="3923928" y="2723617"/>
            <a:ext cx="4527947" cy="3600400"/>
          </a:xfrm>
          <a:prstGeom prst="rect">
            <a:avLst/>
          </a:prstGeom>
        </p:spPr>
      </p:pic>
      <p:sp>
        <p:nvSpPr>
          <p:cNvPr id="5" name="مستطيل 4"/>
          <p:cNvSpPr/>
          <p:nvPr/>
        </p:nvSpPr>
        <p:spPr>
          <a:xfrm>
            <a:off x="107504" y="260648"/>
            <a:ext cx="7931224" cy="2308324"/>
          </a:xfrm>
          <a:prstGeom prst="rect">
            <a:avLst/>
          </a:prstGeom>
        </p:spPr>
        <p:txBody>
          <a:bodyPr wrap="square">
            <a:spAutoFit/>
          </a:bodyPr>
          <a:lstStyle/>
          <a:p>
            <a:pPr algn="l" rtl="0"/>
            <a:r>
              <a:rPr lang="en-US" sz="2400" b="1" dirty="0">
                <a:solidFill>
                  <a:srgbClr val="C00000"/>
                </a:solidFill>
                <a:latin typeface="Times New Roman" panose="02020603050405020304" pitchFamily="18" charset="0"/>
                <a:cs typeface="Times New Roman" panose="02020603050405020304" pitchFamily="18" charset="0"/>
              </a:rPr>
              <a:t>The amount and quality of the sound heard depend on :</a:t>
            </a:r>
          </a:p>
          <a:p>
            <a:pPr marL="457200" indent="-457200" algn="l" rtl="0">
              <a:buFont typeface="+mj-lt"/>
              <a:buAutoNum type="arabicPeriod"/>
            </a:pPr>
            <a:r>
              <a:rPr lang="en-US" sz="2400" b="1" dirty="0">
                <a:latin typeface="Times New Roman" panose="02020603050405020304" pitchFamily="18" charset="0"/>
                <a:cs typeface="Times New Roman" panose="02020603050405020304" pitchFamily="18" charset="0"/>
              </a:rPr>
              <a:t>The design of the stethoscope</a:t>
            </a:r>
          </a:p>
          <a:p>
            <a:pPr marL="457200" indent="-457200" algn="l" rtl="0">
              <a:buFont typeface="+mj-lt"/>
              <a:buAutoNum type="arabicPeriod"/>
            </a:pPr>
            <a:r>
              <a:rPr lang="en-US" sz="2400" b="1" dirty="0">
                <a:latin typeface="Times New Roman" panose="02020603050405020304" pitchFamily="18" charset="0"/>
                <a:cs typeface="Times New Roman" panose="02020603050405020304" pitchFamily="18" charset="0"/>
              </a:rPr>
              <a:t>The stethoscope pressure on the chest,</a:t>
            </a:r>
          </a:p>
          <a:p>
            <a:pPr marL="457200" indent="-457200" algn="l" rtl="0">
              <a:buFont typeface="+mj-lt"/>
              <a:buAutoNum type="arabicPeriod"/>
            </a:pPr>
            <a:r>
              <a:rPr lang="en-US" sz="2400" b="1" dirty="0">
                <a:latin typeface="Times New Roman" panose="02020603050405020304" pitchFamily="18" charset="0"/>
                <a:cs typeface="Times New Roman" panose="02020603050405020304" pitchFamily="18" charset="0"/>
              </a:rPr>
              <a:t>The stethoscope location, </a:t>
            </a:r>
          </a:p>
          <a:p>
            <a:pPr marL="457200" indent="-457200" algn="l" rtl="0">
              <a:buFont typeface="+mj-lt"/>
              <a:buAutoNum type="arabicPeriod"/>
            </a:pPr>
            <a:r>
              <a:rPr lang="en-US" sz="2400" b="1" dirty="0">
                <a:latin typeface="Times New Roman" panose="02020603050405020304" pitchFamily="18" charset="0"/>
                <a:cs typeface="Times New Roman" panose="02020603050405020304" pitchFamily="18" charset="0"/>
              </a:rPr>
              <a:t>The orientation of the body, </a:t>
            </a:r>
          </a:p>
          <a:p>
            <a:pPr marL="457200" indent="-457200" algn="l" rtl="0">
              <a:buFont typeface="+mj-lt"/>
              <a:buAutoNum type="arabicPeriod"/>
            </a:pPr>
            <a:r>
              <a:rPr lang="en-US" sz="2400" b="1" dirty="0">
                <a:latin typeface="Times New Roman" panose="02020603050405020304" pitchFamily="18" charset="0"/>
                <a:cs typeface="Times New Roman" panose="02020603050405020304" pitchFamily="18" charset="0"/>
              </a:rPr>
              <a:t>The phase of the breathing cycle.</a:t>
            </a:r>
          </a:p>
        </p:txBody>
      </p:sp>
    </p:spTree>
    <p:extLst>
      <p:ext uri="{BB962C8B-B14F-4D97-AF65-F5344CB8AC3E}">
        <p14:creationId xmlns:p14="http://schemas.microsoft.com/office/powerpoint/2010/main" val="10367629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323528" y="260648"/>
            <a:ext cx="8352928" cy="461665"/>
          </a:xfrm>
          <a:prstGeom prst="rect">
            <a:avLst/>
          </a:prstGeom>
        </p:spPr>
        <p:txBody>
          <a:bodyPr wrap="square">
            <a:spAutoFit/>
          </a:bodyPr>
          <a:lstStyle/>
          <a:p>
            <a:pPr algn="l" rtl="0"/>
            <a:r>
              <a:rPr lang="en-US" sz="2400" b="1" dirty="0">
                <a:solidFill>
                  <a:srgbClr val="FF0000"/>
                </a:solidFill>
                <a:latin typeface="Times New Roman" pitchFamily="18" charset="0"/>
                <a:cs typeface="Times New Roman" pitchFamily="18" charset="0"/>
              </a:rPr>
              <a:t>Effects of Exercise on the Cardiovascular System </a:t>
            </a:r>
            <a:endParaRPr lang="en-US" sz="2400" dirty="0">
              <a:solidFill>
                <a:srgbClr val="FF0000"/>
              </a:solidFill>
              <a:latin typeface="Times New Roman" pitchFamily="18" charset="0"/>
              <a:cs typeface="Times New Roman" pitchFamily="18" charset="0"/>
            </a:endParaRPr>
          </a:p>
        </p:txBody>
      </p:sp>
      <p:pic>
        <p:nvPicPr>
          <p:cNvPr id="6148" name="صورة 14" descr="الوصف: F:\محاضرات فيزياء طبية د.علي\flow\blood flow\Effects of Exercise on the Cardiovascular System_files\ekgslow.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07287" y="3253745"/>
            <a:ext cx="952500" cy="952500"/>
          </a:xfrm>
          <a:prstGeom prst="rect">
            <a:avLst/>
          </a:prstGeom>
          <a:noFill/>
          <a:extLst>
            <a:ext uri="{909E8E84-426E-40DD-AFC4-6F175D3DCCD1}">
              <a14:hiddenFill xmlns:a14="http://schemas.microsoft.com/office/drawing/2010/main">
                <a:solidFill>
                  <a:srgbClr val="FFFFFF"/>
                </a:solidFill>
              </a14:hiddenFill>
            </a:ext>
          </a:extLst>
        </p:spPr>
      </p:pic>
      <p:pic>
        <p:nvPicPr>
          <p:cNvPr id="6147" name="صورة 17" descr="الوصف: F:\محاضرات فيزياء طبية د.علي\flow\blood flow\Effects of Exercise on the Cardiovascular System_files\ekgfast.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84354" y="3253745"/>
            <a:ext cx="952500" cy="952500"/>
          </a:xfrm>
          <a:prstGeom prst="rect">
            <a:avLst/>
          </a:prstGeom>
          <a:noFill/>
          <a:extLst>
            <a:ext uri="{909E8E84-426E-40DD-AFC4-6F175D3DCCD1}">
              <a14:hiddenFill xmlns:a14="http://schemas.microsoft.com/office/drawing/2010/main">
                <a:solidFill>
                  <a:srgbClr val="FFFFFF"/>
                </a:solidFill>
              </a14:hiddenFill>
            </a:ext>
          </a:extLst>
        </p:spPr>
      </p:pic>
      <p:pic>
        <p:nvPicPr>
          <p:cNvPr id="6146" name="صورة 18" descr="الوصف: F:\محاضرات فيزياء طبية د.علي\flow\blood flow\Effects of Exercise on the Cardiovascular System_files\ekg2.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16787" y="4387220"/>
            <a:ext cx="1143000" cy="285750"/>
          </a:xfrm>
          <a:prstGeom prst="rect">
            <a:avLst/>
          </a:prstGeom>
          <a:noFill/>
          <a:extLst>
            <a:ext uri="{909E8E84-426E-40DD-AFC4-6F175D3DCCD1}">
              <a14:hiddenFill xmlns:a14="http://schemas.microsoft.com/office/drawing/2010/main">
                <a:solidFill>
                  <a:srgbClr val="FFFFFF"/>
                </a:solidFill>
              </a14:hiddenFill>
            </a:ext>
          </a:extLst>
        </p:spPr>
      </p:pic>
      <p:pic>
        <p:nvPicPr>
          <p:cNvPr id="6145" name="صورة 19" descr="الوصف: F:\محاضرات فيزياء طبية د.علي\flow\blood flow\Effects of Exercise on the Cardiovascular System_files\ekg1.g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93854" y="4394328"/>
            <a:ext cx="1143000" cy="28575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6"/>
          <p:cNvSpPr>
            <a:spLocks noChangeArrowheads="1"/>
          </p:cNvSpPr>
          <p:nvPr/>
        </p:nvSpPr>
        <p:spPr bwMode="auto">
          <a:xfrm>
            <a:off x="0" y="14097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chemeClr val="tx1"/>
                </a:solidFill>
                <a:effectLst/>
                <a:latin typeface="Times New Roman" pitchFamily="18" charset="0"/>
                <a:ea typeface="Times New Roman" pitchFamily="18" charset="0"/>
                <a:cs typeface="Times New Roman" pitchFamily="18"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 name="Rectangle 7"/>
          <p:cNvSpPr>
            <a:spLocks noChangeArrowheads="1"/>
          </p:cNvSpPr>
          <p:nvPr/>
        </p:nvSpPr>
        <p:spPr bwMode="auto">
          <a:xfrm>
            <a:off x="0" y="2819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ar-SA"/>
          </a:p>
        </p:txBody>
      </p:sp>
      <p:sp>
        <p:nvSpPr>
          <p:cNvPr id="6" name="Rectangle 8"/>
          <p:cNvSpPr>
            <a:spLocks noChangeArrowheads="1"/>
          </p:cNvSpPr>
          <p:nvPr/>
        </p:nvSpPr>
        <p:spPr bwMode="auto">
          <a:xfrm>
            <a:off x="0" y="356235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chemeClr val="tx1"/>
                </a:solidFill>
                <a:effectLst/>
                <a:latin typeface="Times New Roman" pitchFamily="18" charset="0"/>
                <a:ea typeface="Times New Roman" pitchFamily="18" charset="0"/>
                <a:cs typeface="Times New Roman" pitchFamily="18"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7" name="Rectangle 9"/>
          <p:cNvSpPr>
            <a:spLocks noChangeArrowheads="1"/>
          </p:cNvSpPr>
          <p:nvPr/>
        </p:nvSpPr>
        <p:spPr bwMode="auto">
          <a:xfrm>
            <a:off x="889900" y="4926340"/>
            <a:ext cx="722018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a:ln>
                  <a:noFill/>
                </a:ln>
                <a:solidFill>
                  <a:srgbClr val="00B0F0"/>
                </a:solidFill>
                <a:effectLst/>
                <a:latin typeface="Times New Roman" pitchFamily="18" charset="0"/>
                <a:ea typeface="Times New Roman" pitchFamily="18" charset="0"/>
                <a:cs typeface="Times New Roman" pitchFamily="18" charset="0"/>
              </a:rPr>
              <a:t>          heart at rest             heart working hard </a:t>
            </a:r>
            <a:endParaRPr kumimoji="0" lang="en-US" sz="2800" b="0" i="0" u="none" strike="noStrike" cap="none" normalizeH="0" baseline="0" dirty="0">
              <a:ln>
                <a:noFill/>
              </a:ln>
              <a:solidFill>
                <a:srgbClr val="00B0F0"/>
              </a:solidFill>
              <a:effectLst/>
              <a:latin typeface="Arial" pitchFamily="34" charset="0"/>
              <a:cs typeface="Arial" pitchFamily="34" charset="0"/>
            </a:endParaRPr>
          </a:p>
        </p:txBody>
      </p:sp>
      <p:sp>
        <p:nvSpPr>
          <p:cNvPr id="3" name="عنصر نائب للتذييل 2"/>
          <p:cNvSpPr>
            <a:spLocks noGrp="1"/>
          </p:cNvSpPr>
          <p:nvPr>
            <p:ph type="ftr" sz="quarter" idx="11"/>
          </p:nvPr>
        </p:nvSpPr>
        <p:spPr/>
        <p:txBody>
          <a:bodyPr/>
          <a:lstStyle/>
          <a:p>
            <a:r>
              <a:rPr lang="en-US"/>
              <a:t>University of Basrah-College of Medicine-Physiology Department</a:t>
            </a:r>
            <a:endParaRPr lang="ar-SA"/>
          </a:p>
        </p:txBody>
      </p:sp>
      <p:sp>
        <p:nvSpPr>
          <p:cNvPr id="8" name="عنصر نائب لرقم الشريحة 7"/>
          <p:cNvSpPr>
            <a:spLocks noGrp="1"/>
          </p:cNvSpPr>
          <p:nvPr>
            <p:ph type="sldNum" sz="quarter" idx="12"/>
          </p:nvPr>
        </p:nvSpPr>
        <p:spPr/>
        <p:txBody>
          <a:bodyPr/>
          <a:lstStyle/>
          <a:p>
            <a:fld id="{0B34F065-1154-456A-91E3-76DE8E75E17B}" type="slidenum">
              <a:rPr lang="ar-SA" smtClean="0"/>
              <a:t>11</a:t>
            </a:fld>
            <a:endParaRPr lang="ar-SA"/>
          </a:p>
        </p:txBody>
      </p:sp>
      <p:sp>
        <p:nvSpPr>
          <p:cNvPr id="9" name="مستطيل 8"/>
          <p:cNvSpPr/>
          <p:nvPr/>
        </p:nvSpPr>
        <p:spPr>
          <a:xfrm>
            <a:off x="17935" y="2153236"/>
            <a:ext cx="8783227" cy="830997"/>
          </a:xfrm>
          <a:prstGeom prst="rect">
            <a:avLst/>
          </a:prstGeom>
        </p:spPr>
        <p:txBody>
          <a:bodyPr wrap="square">
            <a:spAutoFit/>
          </a:bodyPr>
          <a:lstStyle/>
          <a:p>
            <a:pPr algn="l" rtl="0"/>
            <a:r>
              <a:rPr lang="en-US" sz="2400" b="1" dirty="0">
                <a:latin typeface="Times New Roman" panose="02020603050405020304" pitchFamily="18" charset="0"/>
                <a:cs typeface="Times New Roman" panose="02020603050405020304" pitchFamily="18" charset="0"/>
              </a:rPr>
              <a:t>This leads to an increased heart rate and increased circulation, which gets oxygenated blood to your muscles quicker.</a:t>
            </a:r>
          </a:p>
        </p:txBody>
      </p:sp>
      <p:sp>
        <p:nvSpPr>
          <p:cNvPr id="10" name="مستطيل 9"/>
          <p:cNvSpPr/>
          <p:nvPr/>
        </p:nvSpPr>
        <p:spPr>
          <a:xfrm>
            <a:off x="231997" y="1604302"/>
            <a:ext cx="4096827" cy="461665"/>
          </a:xfrm>
          <a:prstGeom prst="rect">
            <a:avLst/>
          </a:prstGeom>
        </p:spPr>
        <p:txBody>
          <a:bodyPr wrap="none">
            <a:spAutoFit/>
          </a:bodyPr>
          <a:lstStyle/>
          <a:p>
            <a:pPr marL="342900" indent="-342900" algn="l" rtl="0">
              <a:buFont typeface="Arial" panose="020B0604020202020204" pitchFamily="34" charset="0"/>
              <a:buChar char="•"/>
            </a:pPr>
            <a:r>
              <a:rPr lang="en-US" sz="2400" b="1" dirty="0">
                <a:solidFill>
                  <a:srgbClr val="C00000"/>
                </a:solidFill>
                <a:latin typeface="Times New Roman" panose="02020603050405020304" pitchFamily="18" charset="0"/>
                <a:cs typeface="Times New Roman" panose="02020603050405020304" pitchFamily="18" charset="0"/>
              </a:rPr>
              <a:t>Faster heart contractions : </a:t>
            </a:r>
          </a:p>
        </p:txBody>
      </p:sp>
      <p:sp>
        <p:nvSpPr>
          <p:cNvPr id="13" name="مستطيل 12"/>
          <p:cNvSpPr/>
          <p:nvPr/>
        </p:nvSpPr>
        <p:spPr>
          <a:xfrm>
            <a:off x="215336" y="897220"/>
            <a:ext cx="8388424" cy="830997"/>
          </a:xfrm>
          <a:prstGeom prst="rect">
            <a:avLst/>
          </a:prstGeom>
        </p:spPr>
        <p:txBody>
          <a:bodyPr wrap="square">
            <a:spAutoFit/>
          </a:bodyPr>
          <a:lstStyle/>
          <a:p>
            <a:pPr marL="342900" indent="-342900" algn="l" rtl="0">
              <a:buFont typeface="Wingdings" panose="05000000000000000000" pitchFamily="2" charset="2"/>
              <a:buChar char="v"/>
            </a:pPr>
            <a:r>
              <a:rPr lang="en-US" sz="2400" b="1" dirty="0">
                <a:solidFill>
                  <a:srgbClr val="0070C0"/>
                </a:solidFill>
                <a:latin typeface="Times New Roman" panose="02020603050405020304" pitchFamily="18" charset="0"/>
                <a:cs typeface="Times New Roman" panose="02020603050405020304" pitchFamily="18" charset="0"/>
              </a:rPr>
              <a:t>(Short Term Effects of Exercise on the Cardiovascular System) </a:t>
            </a:r>
            <a:endParaRPr lang="en-US" sz="2400" dirty="0">
              <a:solidFill>
                <a:srgbClr val="0070C0"/>
              </a:solidFill>
              <a:latin typeface="Times New Roman" pitchFamily="18" charset="0"/>
              <a:cs typeface="Times New Roman" pitchFamily="18" charset="0"/>
            </a:endParaRPr>
          </a:p>
        </p:txBody>
      </p:sp>
      <p:sp>
        <p:nvSpPr>
          <p:cNvPr id="17" name="TextBox 1">
            <a:extLst>
              <a:ext uri="{FF2B5EF4-FFF2-40B4-BE49-F238E27FC236}">
                <a16:creationId xmlns:a16="http://schemas.microsoft.com/office/drawing/2014/main" id="{85357EA2-CA1D-4743-AA03-D97909EFE268}"/>
              </a:ext>
            </a:extLst>
          </p:cNvPr>
          <p:cNvSpPr txBox="1"/>
          <p:nvPr/>
        </p:nvSpPr>
        <p:spPr>
          <a:xfrm>
            <a:off x="457200" y="6400412"/>
            <a:ext cx="576065" cy="276999"/>
          </a:xfrm>
          <a:prstGeom prst="rect">
            <a:avLst/>
          </a:prstGeom>
          <a:noFill/>
        </p:spPr>
        <p:txBody>
          <a:bodyPr wrap="square" rtlCol="0">
            <a:spAutoFit/>
          </a:bodyPr>
          <a:lstStyle/>
          <a:p>
            <a:r>
              <a:rPr lang="en-US" sz="1200" dirty="0"/>
              <a:t>/21</a:t>
            </a:r>
          </a:p>
        </p:txBody>
      </p:sp>
    </p:spTree>
    <p:custDataLst>
      <p:tags r:id="rId1"/>
    </p:custDataLst>
    <p:extLst>
      <p:ext uri="{BB962C8B-B14F-4D97-AF65-F5344CB8AC3E}">
        <p14:creationId xmlns:p14="http://schemas.microsoft.com/office/powerpoint/2010/main" val="8819853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336782" y="1634157"/>
            <a:ext cx="8208912" cy="830997"/>
          </a:xfrm>
          <a:prstGeom prst="rect">
            <a:avLst/>
          </a:prstGeom>
        </p:spPr>
        <p:txBody>
          <a:bodyPr wrap="square">
            <a:spAutoFit/>
          </a:bodyPr>
          <a:lstStyle/>
          <a:p>
            <a:pPr algn="l" rtl="0"/>
            <a:r>
              <a:rPr lang="en-US" sz="2400" b="1" dirty="0">
                <a:latin typeface="Times New Roman" pitchFamily="18" charset="0"/>
                <a:cs typeface="Times New Roman" pitchFamily="18" charset="0"/>
              </a:rPr>
              <a:t>The heart has </a:t>
            </a:r>
            <a:r>
              <a:rPr lang="en-US" sz="2400" b="1" dirty="0">
                <a:solidFill>
                  <a:srgbClr val="FF0000"/>
                </a:solidFill>
                <a:latin typeface="Times New Roman" pitchFamily="18" charset="0"/>
                <a:cs typeface="Times New Roman" pitchFamily="18" charset="0"/>
              </a:rPr>
              <a:t>to work harder to pump more blood through the body</a:t>
            </a:r>
            <a:r>
              <a:rPr lang="en-US" sz="2400" b="1" dirty="0">
                <a:latin typeface="Times New Roman" pitchFamily="18" charset="0"/>
                <a:cs typeface="Times New Roman" pitchFamily="18" charset="0"/>
              </a:rPr>
              <a:t>. </a:t>
            </a:r>
          </a:p>
        </p:txBody>
      </p:sp>
      <p:sp>
        <p:nvSpPr>
          <p:cNvPr id="3" name="مستطيل 2"/>
          <p:cNvSpPr/>
          <p:nvPr/>
        </p:nvSpPr>
        <p:spPr>
          <a:xfrm>
            <a:off x="471241" y="4098380"/>
            <a:ext cx="8424936" cy="954107"/>
          </a:xfrm>
          <a:prstGeom prst="rect">
            <a:avLst/>
          </a:prstGeom>
        </p:spPr>
        <p:txBody>
          <a:bodyPr wrap="square">
            <a:spAutoFit/>
          </a:bodyPr>
          <a:lstStyle/>
          <a:p>
            <a:pPr algn="l" rtl="0"/>
            <a:r>
              <a:rPr lang="en-US" sz="2800" b="1" dirty="0">
                <a:latin typeface="Times New Roman" pitchFamily="18" charset="0"/>
                <a:cs typeface="Times New Roman" pitchFamily="18" charset="0"/>
              </a:rPr>
              <a:t>Can be described by this equation: </a:t>
            </a:r>
            <a:endParaRPr lang="en-US" sz="2800" dirty="0">
              <a:latin typeface="Times New Roman" pitchFamily="18" charset="0"/>
              <a:cs typeface="Times New Roman" pitchFamily="18" charset="0"/>
            </a:endParaRPr>
          </a:p>
          <a:p>
            <a:pPr algn="l" rtl="0"/>
            <a:r>
              <a:rPr lang="en-US" sz="2800" b="1" dirty="0">
                <a:solidFill>
                  <a:srgbClr val="FF0000"/>
                </a:solidFill>
                <a:latin typeface="Times New Roman" pitchFamily="18" charset="0"/>
                <a:cs typeface="Times New Roman" pitchFamily="18" charset="0"/>
              </a:rPr>
              <a:t>Blood Flow = heart rate  ×  stroke volume</a:t>
            </a:r>
            <a:endParaRPr lang="en-US" sz="2800" dirty="0">
              <a:solidFill>
                <a:srgbClr val="FF0000"/>
              </a:solidFill>
              <a:latin typeface="Times New Roman" pitchFamily="18" charset="0"/>
              <a:cs typeface="Times New Roman" pitchFamily="18" charset="0"/>
            </a:endParaRPr>
          </a:p>
        </p:txBody>
      </p:sp>
      <p:sp>
        <p:nvSpPr>
          <p:cNvPr id="4" name="مستطيل 3"/>
          <p:cNvSpPr/>
          <p:nvPr/>
        </p:nvSpPr>
        <p:spPr>
          <a:xfrm>
            <a:off x="292809" y="332656"/>
            <a:ext cx="8424936" cy="1200329"/>
          </a:xfrm>
          <a:prstGeom prst="rect">
            <a:avLst/>
          </a:prstGeom>
        </p:spPr>
        <p:txBody>
          <a:bodyPr wrap="square">
            <a:spAutoFit/>
          </a:bodyPr>
          <a:lstStyle/>
          <a:p>
            <a:pPr algn="l" rtl="0"/>
            <a:r>
              <a:rPr lang="en-US" sz="2400" b="1" dirty="0">
                <a:latin typeface="Times New Roman" pitchFamily="18" charset="0"/>
                <a:cs typeface="Times New Roman" pitchFamily="18" charset="0"/>
              </a:rPr>
              <a:t>Exercise uses up </a:t>
            </a:r>
            <a:r>
              <a:rPr lang="en-US" sz="2400" b="1" dirty="0">
                <a:solidFill>
                  <a:srgbClr val="FF0000"/>
                </a:solidFill>
                <a:latin typeface="Times New Roman" pitchFamily="18" charset="0"/>
                <a:cs typeface="Times New Roman" pitchFamily="18" charset="0"/>
              </a:rPr>
              <a:t>a lot of energy</a:t>
            </a:r>
            <a:r>
              <a:rPr lang="en-US" sz="2400" b="1" dirty="0">
                <a:latin typeface="Times New Roman" pitchFamily="18" charset="0"/>
                <a:cs typeface="Times New Roman" pitchFamily="18" charset="0"/>
              </a:rPr>
              <a:t>, which the cells derive from </a:t>
            </a:r>
            <a:r>
              <a:rPr lang="en-US" sz="2400" b="1" dirty="0">
                <a:solidFill>
                  <a:srgbClr val="FF0000"/>
                </a:solidFill>
                <a:latin typeface="Times New Roman" pitchFamily="18" charset="0"/>
                <a:cs typeface="Times New Roman" pitchFamily="18" charset="0"/>
              </a:rPr>
              <a:t>oxidizing glucose</a:t>
            </a:r>
            <a:r>
              <a:rPr lang="en-US" sz="2400" b="1" dirty="0">
                <a:latin typeface="Times New Roman" pitchFamily="18" charset="0"/>
                <a:cs typeface="Times New Roman" pitchFamily="18" charset="0"/>
              </a:rPr>
              <a:t>.  </a:t>
            </a:r>
          </a:p>
          <a:p>
            <a:pPr algn="l" rtl="0"/>
            <a:r>
              <a:rPr lang="en-US" sz="2400" b="1" dirty="0">
                <a:latin typeface="Times New Roman" pitchFamily="18" charset="0"/>
                <a:cs typeface="Times New Roman" pitchFamily="18" charset="0"/>
              </a:rPr>
              <a:t>   Both glucose and oxygen have to be </a:t>
            </a:r>
            <a:r>
              <a:rPr lang="en-US" sz="2400" b="1" dirty="0">
                <a:solidFill>
                  <a:srgbClr val="FF0000"/>
                </a:solidFill>
                <a:latin typeface="Times New Roman" pitchFamily="18" charset="0"/>
                <a:cs typeface="Times New Roman" pitchFamily="18" charset="0"/>
              </a:rPr>
              <a:t>delivered by the blood</a:t>
            </a:r>
            <a:r>
              <a:rPr lang="en-US" sz="2400" b="1" dirty="0">
                <a:latin typeface="Times New Roman" pitchFamily="18" charset="0"/>
                <a:cs typeface="Times New Roman" pitchFamily="18" charset="0"/>
              </a:rPr>
              <a:t>. </a:t>
            </a:r>
          </a:p>
        </p:txBody>
      </p:sp>
      <p:sp>
        <p:nvSpPr>
          <p:cNvPr id="5" name="عنصر نائب للتذييل 4"/>
          <p:cNvSpPr>
            <a:spLocks noGrp="1"/>
          </p:cNvSpPr>
          <p:nvPr>
            <p:ph type="ftr" sz="quarter" idx="11"/>
          </p:nvPr>
        </p:nvSpPr>
        <p:spPr/>
        <p:txBody>
          <a:bodyPr/>
          <a:lstStyle/>
          <a:p>
            <a:r>
              <a:rPr lang="en-US"/>
              <a:t>University of Basrah-College of Medicine-Physiology Department</a:t>
            </a:r>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12</a:t>
            </a:fld>
            <a:endParaRPr lang="ar-SA"/>
          </a:p>
        </p:txBody>
      </p:sp>
      <p:sp>
        <p:nvSpPr>
          <p:cNvPr id="7" name="مستطيل 6"/>
          <p:cNvSpPr/>
          <p:nvPr/>
        </p:nvSpPr>
        <p:spPr>
          <a:xfrm>
            <a:off x="292809" y="2568688"/>
            <a:ext cx="8178192" cy="1200329"/>
          </a:xfrm>
          <a:prstGeom prst="rect">
            <a:avLst/>
          </a:prstGeom>
        </p:spPr>
        <p:txBody>
          <a:bodyPr wrap="square">
            <a:spAutoFit/>
          </a:bodyPr>
          <a:lstStyle/>
          <a:p>
            <a:pPr algn="l" rtl="0">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More forceful heart contractions with each heartbeat, which leads to a greater amount of blood being pumped throughout the body.</a:t>
            </a:r>
          </a:p>
        </p:txBody>
      </p:sp>
      <p:sp>
        <p:nvSpPr>
          <p:cNvPr id="9" name="TextBox 1">
            <a:extLst>
              <a:ext uri="{FF2B5EF4-FFF2-40B4-BE49-F238E27FC236}">
                <a16:creationId xmlns:a16="http://schemas.microsoft.com/office/drawing/2014/main" id="{85357EA2-CA1D-4743-AA03-D97909EFE268}"/>
              </a:ext>
            </a:extLst>
          </p:cNvPr>
          <p:cNvSpPr txBox="1"/>
          <p:nvPr/>
        </p:nvSpPr>
        <p:spPr>
          <a:xfrm>
            <a:off x="457200" y="6400412"/>
            <a:ext cx="576065" cy="276999"/>
          </a:xfrm>
          <a:prstGeom prst="rect">
            <a:avLst/>
          </a:prstGeom>
          <a:noFill/>
        </p:spPr>
        <p:txBody>
          <a:bodyPr wrap="square" rtlCol="0">
            <a:spAutoFit/>
          </a:bodyPr>
          <a:lstStyle/>
          <a:p>
            <a:r>
              <a:rPr lang="en-US" sz="1200" dirty="0"/>
              <a:t>/21</a:t>
            </a:r>
          </a:p>
        </p:txBody>
      </p:sp>
    </p:spTree>
    <p:custDataLst>
      <p:tags r:id="rId1"/>
    </p:custDataLst>
    <p:extLst>
      <p:ext uri="{BB962C8B-B14F-4D97-AF65-F5344CB8AC3E}">
        <p14:creationId xmlns:p14="http://schemas.microsoft.com/office/powerpoint/2010/main" val="365468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circle(in)">
                                      <p:cBhvr>
                                        <p:cTn id="17" dur="2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circle(in)">
                                      <p:cBhvr>
                                        <p:cTn id="2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659586" y="518785"/>
            <a:ext cx="7992888" cy="1200329"/>
          </a:xfrm>
          <a:prstGeom prst="rect">
            <a:avLst/>
          </a:prstGeom>
        </p:spPr>
        <p:txBody>
          <a:bodyPr wrap="square">
            <a:spAutoFit/>
          </a:bodyPr>
          <a:lstStyle/>
          <a:p>
            <a:pPr algn="l" rtl="0"/>
            <a:r>
              <a:rPr lang="en-US" sz="2400" b="1" dirty="0">
                <a:latin typeface="Times New Roman" pitchFamily="18" charset="0"/>
                <a:cs typeface="Times New Roman" pitchFamily="18" charset="0"/>
              </a:rPr>
              <a:t>Heart rate for a human being at rest is about </a:t>
            </a:r>
            <a:r>
              <a:rPr lang="en-US" sz="2400" b="1" dirty="0">
                <a:solidFill>
                  <a:srgbClr val="FF0000"/>
                </a:solidFill>
                <a:latin typeface="Times New Roman" pitchFamily="18" charset="0"/>
                <a:cs typeface="Times New Roman" pitchFamily="18" charset="0"/>
              </a:rPr>
              <a:t>70 beats/min</a:t>
            </a:r>
            <a:r>
              <a:rPr lang="en-US" sz="2400" b="1" dirty="0">
                <a:latin typeface="Times New Roman" pitchFamily="18" charset="0"/>
                <a:cs typeface="Times New Roman" pitchFamily="18" charset="0"/>
              </a:rPr>
              <a:t>. </a:t>
            </a:r>
          </a:p>
          <a:p>
            <a:pPr algn="l" rtl="0"/>
            <a:r>
              <a:rPr lang="en-US" sz="2400" b="1" dirty="0">
                <a:solidFill>
                  <a:srgbClr val="FF0000"/>
                </a:solidFill>
                <a:latin typeface="Times New Roman" pitchFamily="18" charset="0"/>
                <a:cs typeface="Times New Roman" pitchFamily="18" charset="0"/>
              </a:rPr>
              <a:t>During vigorous exercise</a:t>
            </a:r>
            <a:r>
              <a:rPr lang="en-US" sz="2400" b="1" dirty="0">
                <a:latin typeface="Times New Roman" pitchFamily="18" charset="0"/>
                <a:cs typeface="Times New Roman" pitchFamily="18" charset="0"/>
              </a:rPr>
              <a:t>, heart rate can increase dramatically .This will result </a:t>
            </a:r>
            <a:r>
              <a:rPr lang="en-US" sz="2400" b="1" dirty="0">
                <a:solidFill>
                  <a:srgbClr val="FF0000"/>
                </a:solidFill>
                <a:latin typeface="Times New Roman" pitchFamily="18" charset="0"/>
                <a:cs typeface="Times New Roman" pitchFamily="18" charset="0"/>
              </a:rPr>
              <a:t>in an increase in blood flow.</a:t>
            </a:r>
          </a:p>
        </p:txBody>
      </p:sp>
      <p:sp>
        <p:nvSpPr>
          <p:cNvPr id="3" name="عنصر نائب للتذييل 2"/>
          <p:cNvSpPr>
            <a:spLocks noGrp="1"/>
          </p:cNvSpPr>
          <p:nvPr>
            <p:ph type="ftr" sz="quarter" idx="11"/>
          </p:nvPr>
        </p:nvSpPr>
        <p:spPr/>
        <p:txBody>
          <a:bodyPr/>
          <a:lstStyle/>
          <a:p>
            <a:r>
              <a:rPr lang="en-US"/>
              <a:t>University of Basrah-College of Medicine-Physiology Department</a:t>
            </a:r>
            <a:endParaRPr lang="ar-SA"/>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t>13</a:t>
            </a:fld>
            <a:endParaRPr lang="ar-SA"/>
          </a:p>
        </p:txBody>
      </p:sp>
      <p:sp>
        <p:nvSpPr>
          <p:cNvPr id="5" name="مستطيل 4"/>
          <p:cNvSpPr/>
          <p:nvPr/>
        </p:nvSpPr>
        <p:spPr>
          <a:xfrm>
            <a:off x="323528" y="2167647"/>
            <a:ext cx="8604572" cy="3416320"/>
          </a:xfrm>
          <a:prstGeom prst="rect">
            <a:avLst/>
          </a:prstGeom>
        </p:spPr>
        <p:txBody>
          <a:bodyPr wrap="square">
            <a:spAutoFit/>
          </a:bodyPr>
          <a:lstStyle/>
          <a:p>
            <a:pPr marL="342900" indent="-342900" algn="l" rtl="0">
              <a:buFont typeface="Wingdings" panose="05000000000000000000" pitchFamily="2" charset="2"/>
              <a:buChar char="v"/>
            </a:pPr>
            <a:r>
              <a:rPr lang="en-US" sz="2400" b="1" dirty="0">
                <a:solidFill>
                  <a:srgbClr val="0070C0"/>
                </a:solidFill>
                <a:latin typeface="Times New Roman" panose="02020603050405020304" pitchFamily="18" charset="0"/>
                <a:cs typeface="Times New Roman" panose="02020603050405020304" pitchFamily="18" charset="0"/>
              </a:rPr>
              <a:t>Long Term Effects of Exercise on the Cardiovascular System</a:t>
            </a:r>
          </a:p>
          <a:p>
            <a:pPr algn="l" rtl="0"/>
            <a:r>
              <a:rPr lang="en-US" sz="2400" b="1" dirty="0">
                <a:latin typeface="Times New Roman" panose="02020603050405020304" pitchFamily="18" charset="0"/>
                <a:cs typeface="Times New Roman" panose="02020603050405020304" pitchFamily="18" charset="0"/>
              </a:rPr>
              <a:t>These effects include:</a:t>
            </a:r>
          </a:p>
          <a:p>
            <a:pPr marL="342900" indent="-342900" algn="l" rtl="0">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The heart and lungs become more efficient as your cardiovascular training increases.</a:t>
            </a:r>
          </a:p>
          <a:p>
            <a:pPr marL="342900" indent="-342900" algn="l" rtl="0">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Decreased resting heart rate, which means your heart doesn’t have to beat as often to circulate blood. </a:t>
            </a:r>
          </a:p>
          <a:p>
            <a:pPr marL="342900" indent="-342900" algn="l" rtl="0">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Improved ability to draw in deeper and longer breaths, and take fewer breaths.</a:t>
            </a:r>
          </a:p>
          <a:p>
            <a:pPr marL="342900" indent="-342900" algn="l" rtl="0">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Reduced risk of heart disease.</a:t>
            </a:r>
            <a:endParaRPr lang="ar-SA" sz="2400" b="1" dirty="0">
              <a:latin typeface="Times New Roman" panose="02020603050405020304" pitchFamily="18" charset="0"/>
              <a:cs typeface="Times New Roman" panose="02020603050405020304" pitchFamily="18" charset="0"/>
            </a:endParaRPr>
          </a:p>
        </p:txBody>
      </p:sp>
      <p:sp>
        <p:nvSpPr>
          <p:cNvPr id="7" name="TextBox 1">
            <a:extLst>
              <a:ext uri="{FF2B5EF4-FFF2-40B4-BE49-F238E27FC236}">
                <a16:creationId xmlns:a16="http://schemas.microsoft.com/office/drawing/2014/main" id="{85357EA2-CA1D-4743-AA03-D97909EFE268}"/>
              </a:ext>
            </a:extLst>
          </p:cNvPr>
          <p:cNvSpPr txBox="1"/>
          <p:nvPr/>
        </p:nvSpPr>
        <p:spPr>
          <a:xfrm>
            <a:off x="457200" y="6400412"/>
            <a:ext cx="576065" cy="276999"/>
          </a:xfrm>
          <a:prstGeom prst="rect">
            <a:avLst/>
          </a:prstGeom>
          <a:noFill/>
        </p:spPr>
        <p:txBody>
          <a:bodyPr wrap="square" rtlCol="0">
            <a:spAutoFit/>
          </a:bodyPr>
          <a:lstStyle/>
          <a:p>
            <a:r>
              <a:rPr lang="en-US" sz="1200" dirty="0"/>
              <a:t>/21</a:t>
            </a:r>
          </a:p>
        </p:txBody>
      </p:sp>
    </p:spTree>
    <p:custDataLst>
      <p:tags r:id="rId1"/>
    </p:custDataLst>
    <p:extLst>
      <p:ext uri="{BB962C8B-B14F-4D97-AF65-F5344CB8AC3E}">
        <p14:creationId xmlns:p14="http://schemas.microsoft.com/office/powerpoint/2010/main" val="1904686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457200" y="116632"/>
            <a:ext cx="8435280" cy="3785652"/>
          </a:xfrm>
          <a:prstGeom prst="rect">
            <a:avLst/>
          </a:prstGeom>
        </p:spPr>
        <p:txBody>
          <a:bodyPr wrap="square">
            <a:spAutoFit/>
          </a:bodyPr>
          <a:lstStyle/>
          <a:p>
            <a:pPr algn="l" rtl="0"/>
            <a:r>
              <a:rPr lang="en-US" sz="2400" b="1" dirty="0">
                <a:solidFill>
                  <a:srgbClr val="FF0000"/>
                </a:solidFill>
                <a:latin typeface="Times New Roman" pitchFamily="18" charset="0"/>
                <a:cs typeface="Times New Roman" pitchFamily="18" charset="0"/>
              </a:rPr>
              <a:t>The physics of some cardiovascular diseases :</a:t>
            </a:r>
            <a:endParaRPr lang="en-US" sz="2400" dirty="0">
              <a:solidFill>
                <a:srgbClr val="FF0000"/>
              </a:solidFill>
              <a:latin typeface="Times New Roman" pitchFamily="18" charset="0"/>
              <a:cs typeface="Times New Roman" pitchFamily="18" charset="0"/>
            </a:endParaRPr>
          </a:p>
          <a:p>
            <a:pPr algn="l" rtl="0"/>
            <a:r>
              <a:rPr lang="en-US" sz="2400" b="1" dirty="0">
                <a:latin typeface="Times New Roman" pitchFamily="18" charset="0"/>
                <a:cs typeface="Times New Roman" pitchFamily="18" charset="0"/>
              </a:rPr>
              <a:t>Heart diseases often have physical component. </a:t>
            </a:r>
          </a:p>
          <a:p>
            <a:pPr algn="l" rtl="0"/>
            <a:r>
              <a:rPr lang="en-US" sz="2400" b="1" dirty="0">
                <a:latin typeface="Times New Roman" pitchFamily="18" charset="0"/>
                <a:cs typeface="Times New Roman" pitchFamily="18" charset="0"/>
              </a:rPr>
              <a:t>Many of these diseases, for example, </a:t>
            </a:r>
          </a:p>
          <a:p>
            <a:pPr algn="l" rtl="0"/>
            <a:r>
              <a:rPr lang="en-US" sz="2400" b="1" dirty="0">
                <a:solidFill>
                  <a:srgbClr val="00B0F0"/>
                </a:solidFill>
                <a:latin typeface="Times New Roman" pitchFamily="18" charset="0"/>
                <a:cs typeface="Times New Roman" pitchFamily="18" charset="0"/>
              </a:rPr>
              <a:t>increase the work load of the heart or reduce its ability to work at a normal rate. </a:t>
            </a:r>
            <a:endParaRPr lang="en-US" sz="2400" dirty="0">
              <a:solidFill>
                <a:srgbClr val="00B0F0"/>
              </a:solidFill>
              <a:latin typeface="Times New Roman" pitchFamily="18" charset="0"/>
              <a:cs typeface="Times New Roman" pitchFamily="18" charset="0"/>
            </a:endParaRPr>
          </a:p>
          <a:p>
            <a:pPr algn="ctr" rtl="0"/>
            <a:r>
              <a:rPr lang="en-US" sz="2400" b="1" dirty="0">
                <a:solidFill>
                  <a:srgbClr val="C00000"/>
                </a:solidFill>
                <a:latin typeface="Times New Roman" pitchFamily="18" charset="0"/>
                <a:cs typeface="Times New Roman" pitchFamily="18" charset="0"/>
              </a:rPr>
              <a:t>W = P ΔV     equation of work done </a:t>
            </a:r>
          </a:p>
          <a:p>
            <a:pPr algn="ctr" rtl="0"/>
            <a:r>
              <a:rPr lang="fr-FR" sz="2400" b="1" dirty="0">
                <a:solidFill>
                  <a:srgbClr val="C00000"/>
                </a:solidFill>
                <a:latin typeface="Times New Roman" pitchFamily="18" charset="0"/>
                <a:cs typeface="Times New Roman" pitchFamily="18" charset="0"/>
              </a:rPr>
              <a:t>T = P R       Laplace équation </a:t>
            </a:r>
            <a:endParaRPr lang="en-US" sz="2400" b="1" dirty="0">
              <a:solidFill>
                <a:srgbClr val="C00000"/>
              </a:solidFill>
              <a:latin typeface="Times New Roman" pitchFamily="18" charset="0"/>
              <a:cs typeface="Times New Roman" pitchFamily="18" charset="0"/>
            </a:endParaRPr>
          </a:p>
          <a:p>
            <a:pPr algn="l" rtl="0"/>
            <a:r>
              <a:rPr lang="en-US" sz="2400" b="1" dirty="0">
                <a:latin typeface="Times New Roman" pitchFamily="18" charset="0"/>
                <a:cs typeface="Times New Roman" pitchFamily="18" charset="0"/>
              </a:rPr>
              <a:t>The work done by the heart is roughly the tension of the heart muscle times how long it acts. </a:t>
            </a:r>
          </a:p>
          <a:p>
            <a:pPr algn="l" rtl="0"/>
            <a:r>
              <a:rPr lang="en-US" sz="2400" b="1" dirty="0">
                <a:latin typeface="Times New Roman" pitchFamily="18" charset="0"/>
                <a:cs typeface="Times New Roman" pitchFamily="18" charset="0"/>
              </a:rPr>
              <a:t>Anything that increase the work load of the heart. For example </a:t>
            </a:r>
            <a:endParaRPr lang="en-US" sz="2400" dirty="0">
              <a:latin typeface="Times New Roman" pitchFamily="18" charset="0"/>
              <a:cs typeface="Times New Roman" pitchFamily="18" charset="0"/>
            </a:endParaRPr>
          </a:p>
        </p:txBody>
      </p:sp>
      <p:sp>
        <p:nvSpPr>
          <p:cNvPr id="3" name="عنصر نائب للتذييل 2"/>
          <p:cNvSpPr>
            <a:spLocks noGrp="1"/>
          </p:cNvSpPr>
          <p:nvPr>
            <p:ph type="ftr" sz="quarter" idx="11"/>
          </p:nvPr>
        </p:nvSpPr>
        <p:spPr/>
        <p:txBody>
          <a:bodyPr/>
          <a:lstStyle/>
          <a:p>
            <a:r>
              <a:rPr lang="en-US"/>
              <a:t>University of Basrah-College of Medicine-Physiology Department</a:t>
            </a:r>
            <a:endParaRPr lang="ar-SA"/>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t>14</a:t>
            </a:fld>
            <a:endParaRPr lang="ar-SA"/>
          </a:p>
        </p:txBody>
      </p:sp>
      <p:sp>
        <p:nvSpPr>
          <p:cNvPr id="7" name="TextBox 1">
            <a:extLst>
              <a:ext uri="{FF2B5EF4-FFF2-40B4-BE49-F238E27FC236}">
                <a16:creationId xmlns:a16="http://schemas.microsoft.com/office/drawing/2014/main" id="{85357EA2-CA1D-4743-AA03-D97909EFE268}"/>
              </a:ext>
            </a:extLst>
          </p:cNvPr>
          <p:cNvSpPr txBox="1"/>
          <p:nvPr/>
        </p:nvSpPr>
        <p:spPr>
          <a:xfrm>
            <a:off x="457200" y="6400412"/>
            <a:ext cx="576065" cy="276999"/>
          </a:xfrm>
          <a:prstGeom prst="rect">
            <a:avLst/>
          </a:prstGeom>
          <a:noFill/>
        </p:spPr>
        <p:txBody>
          <a:bodyPr wrap="square" rtlCol="0">
            <a:spAutoFit/>
          </a:bodyPr>
          <a:lstStyle/>
          <a:p>
            <a:r>
              <a:rPr lang="en-US" sz="1200" dirty="0"/>
              <a:t>/21</a:t>
            </a:r>
          </a:p>
        </p:txBody>
      </p:sp>
    </p:spTree>
    <p:custDataLst>
      <p:tags r:id="rId1"/>
    </p:custDataLst>
    <p:extLst>
      <p:ext uri="{BB962C8B-B14F-4D97-AF65-F5344CB8AC3E}">
        <p14:creationId xmlns:p14="http://schemas.microsoft.com/office/powerpoint/2010/main" val="1183618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wipe(down)">
                                      <p:cBhvr>
                                        <p:cTn id="7" dur="500"/>
                                        <p:tgtEl>
                                          <p:spTgt spid="2">
                                            <p:txEl>
                                              <p:pRg st="3" end="3"/>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2">
                                            <p:txEl>
                                              <p:pRg st="4" end="4"/>
                                            </p:txEl>
                                          </p:spTgt>
                                        </p:tgtEl>
                                        <p:attrNameLst>
                                          <p:attrName>style.visibility</p:attrName>
                                        </p:attrNameLst>
                                      </p:cBhvr>
                                      <p:to>
                                        <p:strVal val="visible"/>
                                      </p:to>
                                    </p:set>
                                    <p:animEffect transition="in" filter="wipe(down)">
                                      <p:cBhvr>
                                        <p:cTn id="10" dur="500"/>
                                        <p:tgtEl>
                                          <p:spTgt spid="2">
                                            <p:txEl>
                                              <p:pRg st="4" end="4"/>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2">
                                            <p:txEl>
                                              <p:pRg st="5" end="5"/>
                                            </p:txEl>
                                          </p:spTgt>
                                        </p:tgtEl>
                                        <p:attrNameLst>
                                          <p:attrName>style.visibility</p:attrName>
                                        </p:attrNameLst>
                                      </p:cBhvr>
                                      <p:to>
                                        <p:strVal val="visible"/>
                                      </p:to>
                                    </p:set>
                                    <p:animEffect transition="in" filter="wipe(down)">
                                      <p:cBhvr>
                                        <p:cTn id="13" dur="500"/>
                                        <p:tgtEl>
                                          <p:spTgt spid="2">
                                            <p:txEl>
                                              <p:pRg st="5" end="5"/>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2">
                                            <p:txEl>
                                              <p:pRg st="6" end="6"/>
                                            </p:txEl>
                                          </p:spTgt>
                                        </p:tgtEl>
                                        <p:attrNameLst>
                                          <p:attrName>style.visibility</p:attrName>
                                        </p:attrNameLst>
                                      </p:cBhvr>
                                      <p:to>
                                        <p:strVal val="visible"/>
                                      </p:to>
                                    </p:set>
                                    <p:animEffect transition="in" filter="fade">
                                      <p:cBhvr>
                                        <p:cTn id="18" dur="1000"/>
                                        <p:tgtEl>
                                          <p:spTgt spid="2">
                                            <p:txEl>
                                              <p:pRg st="6" end="6"/>
                                            </p:txEl>
                                          </p:spTgt>
                                        </p:tgtEl>
                                      </p:cBhvr>
                                    </p:animEffect>
                                    <p:anim calcmode="lin" valueType="num">
                                      <p:cBhvr>
                                        <p:cTn id="19"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20"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2">
                                            <p:txEl>
                                              <p:pRg st="7" end="7"/>
                                            </p:txEl>
                                          </p:spTgt>
                                        </p:tgtEl>
                                        <p:attrNameLst>
                                          <p:attrName>style.visibility</p:attrName>
                                        </p:attrNameLst>
                                      </p:cBhvr>
                                      <p:to>
                                        <p:strVal val="visible"/>
                                      </p:to>
                                    </p:set>
                                    <p:animEffect transition="in" filter="fade">
                                      <p:cBhvr>
                                        <p:cTn id="25" dur="1000"/>
                                        <p:tgtEl>
                                          <p:spTgt spid="2">
                                            <p:txEl>
                                              <p:pRg st="7" end="7"/>
                                            </p:txEl>
                                          </p:spTgt>
                                        </p:tgtEl>
                                      </p:cBhvr>
                                    </p:animEffect>
                                    <p:anim calcmode="lin" valueType="num">
                                      <p:cBhvr>
                                        <p:cTn id="26"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27" dur="1000" fill="hold"/>
                                        <p:tgtEl>
                                          <p:spTgt spid="2">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467544" y="476672"/>
            <a:ext cx="8568952" cy="2308324"/>
          </a:xfrm>
          <a:prstGeom prst="rect">
            <a:avLst/>
          </a:prstGeom>
        </p:spPr>
        <p:txBody>
          <a:bodyPr wrap="square">
            <a:spAutoFit/>
          </a:bodyPr>
          <a:lstStyle/>
          <a:p>
            <a:pPr algn="l" rtl="0"/>
            <a:r>
              <a:rPr lang="en-US" sz="2400" b="1" dirty="0">
                <a:latin typeface="Times New Roman" pitchFamily="18" charset="0"/>
                <a:cs typeface="Times New Roman" pitchFamily="18" charset="0"/>
              </a:rPr>
              <a:t>1- </a:t>
            </a:r>
            <a:r>
              <a:rPr lang="en-US" sz="2400" b="1" dirty="0">
                <a:solidFill>
                  <a:srgbClr val="FF0000"/>
                </a:solidFill>
                <a:latin typeface="Times New Roman" pitchFamily="18" charset="0"/>
                <a:cs typeface="Times New Roman" pitchFamily="18" charset="0"/>
              </a:rPr>
              <a:t>Hypertension</a:t>
            </a:r>
            <a:endParaRPr lang="en-US" sz="2400" dirty="0">
              <a:solidFill>
                <a:srgbClr val="FF0000"/>
              </a:solidFill>
              <a:latin typeface="Times New Roman" pitchFamily="18" charset="0"/>
              <a:cs typeface="Times New Roman" pitchFamily="18" charset="0"/>
            </a:endParaRPr>
          </a:p>
          <a:p>
            <a:pPr algn="l" rtl="0"/>
            <a:r>
              <a:rPr lang="en-US" sz="2400" b="1" dirty="0">
                <a:latin typeface="Times New Roman" pitchFamily="18" charset="0"/>
                <a:cs typeface="Times New Roman" pitchFamily="18" charset="0"/>
              </a:rPr>
              <a:t>   Causes the muscle tension to increase in proportion to the pressure, due to Laplace law             </a:t>
            </a:r>
            <a:r>
              <a:rPr lang="en-US" sz="2400" b="1" dirty="0">
                <a:solidFill>
                  <a:srgbClr val="FF0000"/>
                </a:solidFill>
                <a:latin typeface="Times New Roman" pitchFamily="18" charset="0"/>
                <a:cs typeface="Times New Roman" pitchFamily="18" charset="0"/>
              </a:rPr>
              <a:t>T = PR </a:t>
            </a:r>
          </a:p>
          <a:p>
            <a:pPr algn="l" rtl="0"/>
            <a:r>
              <a:rPr lang="en-US" sz="2400" b="1" dirty="0">
                <a:latin typeface="Times New Roman" pitchFamily="18" charset="0"/>
                <a:cs typeface="Times New Roman" pitchFamily="18" charset="0"/>
              </a:rPr>
              <a:t>so the </a:t>
            </a:r>
            <a:r>
              <a:rPr lang="en-US" sz="2400" b="1" dirty="0">
                <a:solidFill>
                  <a:srgbClr val="FF0000"/>
                </a:solidFill>
                <a:latin typeface="Times New Roman" pitchFamily="18" charset="0"/>
                <a:cs typeface="Times New Roman" pitchFamily="18" charset="0"/>
              </a:rPr>
              <a:t>high blood pressure causes to increase the work done </a:t>
            </a:r>
            <a:r>
              <a:rPr lang="en-US" sz="2400" b="1" dirty="0">
                <a:latin typeface="Times New Roman" pitchFamily="18" charset="0"/>
                <a:cs typeface="Times New Roman" pitchFamily="18" charset="0"/>
              </a:rPr>
              <a:t>by equation </a:t>
            </a:r>
          </a:p>
          <a:p>
            <a:pPr algn="l" rtl="0"/>
            <a:r>
              <a:rPr lang="en-US" sz="2400" b="1" dirty="0">
                <a:solidFill>
                  <a:srgbClr val="FF0000"/>
                </a:solidFill>
                <a:latin typeface="Times New Roman" pitchFamily="18" charset="0"/>
                <a:cs typeface="Times New Roman" pitchFamily="18" charset="0"/>
              </a:rPr>
              <a:t>                                 W = P</a:t>
            </a:r>
            <a:r>
              <a:rPr lang="el-GR" sz="2400" b="1" dirty="0">
                <a:solidFill>
                  <a:srgbClr val="FF0000"/>
                </a:solidFill>
                <a:latin typeface="Times New Roman" pitchFamily="18" charset="0"/>
                <a:cs typeface="Times New Roman" pitchFamily="18" charset="0"/>
              </a:rPr>
              <a:t>Δ</a:t>
            </a:r>
            <a:r>
              <a:rPr lang="en-US" sz="2400" b="1" dirty="0">
                <a:solidFill>
                  <a:srgbClr val="FF0000"/>
                </a:solidFill>
                <a:latin typeface="Times New Roman" pitchFamily="18" charset="0"/>
                <a:cs typeface="Times New Roman" pitchFamily="18" charset="0"/>
              </a:rPr>
              <a:t>V   </a:t>
            </a:r>
            <a:endParaRPr lang="en-US" sz="2400" dirty="0">
              <a:solidFill>
                <a:srgbClr val="FF0000"/>
              </a:solidFill>
              <a:latin typeface="Times New Roman" pitchFamily="18" charset="0"/>
              <a:cs typeface="Times New Roman" pitchFamily="18" charset="0"/>
            </a:endParaRPr>
          </a:p>
        </p:txBody>
      </p:sp>
      <p:pic>
        <p:nvPicPr>
          <p:cNvPr id="5122" name="Picture 2" descr="ÙØªÙØ¬Ø© Ø¨Ø­Ø« Ø§ÙØµÙØ± Ø¹Ù âªHypertensionâ¬â"/>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0072" y="3645025"/>
            <a:ext cx="3816424" cy="3212975"/>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3645025"/>
            <a:ext cx="3810000" cy="32129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عنصر نائب للتذييل 2"/>
          <p:cNvSpPr>
            <a:spLocks noGrp="1"/>
          </p:cNvSpPr>
          <p:nvPr>
            <p:ph type="ftr" sz="quarter" idx="11"/>
          </p:nvPr>
        </p:nvSpPr>
        <p:spPr/>
        <p:txBody>
          <a:bodyPr/>
          <a:lstStyle/>
          <a:p>
            <a:r>
              <a:rPr lang="en-US"/>
              <a:t>University of Basrah-College of Medicine-Physiology Department</a:t>
            </a:r>
            <a:endParaRPr lang="ar-SA"/>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t>15</a:t>
            </a:fld>
            <a:endParaRPr lang="ar-SA"/>
          </a:p>
        </p:txBody>
      </p:sp>
      <p:sp>
        <p:nvSpPr>
          <p:cNvPr id="8" name="TextBox 1">
            <a:extLst>
              <a:ext uri="{FF2B5EF4-FFF2-40B4-BE49-F238E27FC236}">
                <a16:creationId xmlns:a16="http://schemas.microsoft.com/office/drawing/2014/main" id="{85357EA2-CA1D-4743-AA03-D97909EFE268}"/>
              </a:ext>
            </a:extLst>
          </p:cNvPr>
          <p:cNvSpPr txBox="1"/>
          <p:nvPr/>
        </p:nvSpPr>
        <p:spPr>
          <a:xfrm>
            <a:off x="457200" y="6400412"/>
            <a:ext cx="576065" cy="276999"/>
          </a:xfrm>
          <a:prstGeom prst="rect">
            <a:avLst/>
          </a:prstGeom>
          <a:noFill/>
        </p:spPr>
        <p:txBody>
          <a:bodyPr wrap="square" rtlCol="0">
            <a:spAutoFit/>
          </a:bodyPr>
          <a:lstStyle/>
          <a:p>
            <a:r>
              <a:rPr lang="en-US" sz="1200" dirty="0"/>
              <a:t>/21</a:t>
            </a:r>
          </a:p>
        </p:txBody>
      </p:sp>
    </p:spTree>
    <p:extLst>
      <p:ext uri="{BB962C8B-B14F-4D97-AF65-F5344CB8AC3E}">
        <p14:creationId xmlns:p14="http://schemas.microsoft.com/office/powerpoint/2010/main" val="21880694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51520" y="260648"/>
            <a:ext cx="8424936" cy="2554545"/>
          </a:xfrm>
          <a:prstGeom prst="rect">
            <a:avLst/>
          </a:prstGeom>
        </p:spPr>
        <p:txBody>
          <a:bodyPr wrap="square">
            <a:spAutoFit/>
          </a:bodyPr>
          <a:lstStyle/>
          <a:p>
            <a:pPr algn="l" rtl="0"/>
            <a:r>
              <a:rPr lang="en-US" sz="3200" b="1" dirty="0">
                <a:solidFill>
                  <a:srgbClr val="FF0000"/>
                </a:solidFill>
                <a:latin typeface="Times New Roman" pitchFamily="18" charset="0"/>
                <a:cs typeface="Times New Roman" pitchFamily="18" charset="0"/>
              </a:rPr>
              <a:t>2-Tachycardia</a:t>
            </a:r>
            <a:endParaRPr lang="en-US" sz="3200" dirty="0">
              <a:solidFill>
                <a:srgbClr val="FF0000"/>
              </a:solidFill>
              <a:latin typeface="Times New Roman" pitchFamily="18" charset="0"/>
              <a:cs typeface="Times New Roman" pitchFamily="18" charset="0"/>
            </a:endParaRPr>
          </a:p>
          <a:p>
            <a:pPr algn="l" rtl="0"/>
            <a:r>
              <a:rPr lang="en-US" sz="3200" b="1" dirty="0">
                <a:latin typeface="Times New Roman" pitchFamily="18" charset="0"/>
                <a:cs typeface="Times New Roman" pitchFamily="18" charset="0"/>
              </a:rPr>
              <a:t>   A fast heart rate increases the work load since the amount of time the heart muscle spend contracting increases </a:t>
            </a:r>
            <a:endParaRPr lang="en-US" sz="3200" dirty="0">
              <a:latin typeface="Times New Roman" pitchFamily="18" charset="0"/>
              <a:cs typeface="Times New Roman" pitchFamily="18" charset="0"/>
            </a:endParaRPr>
          </a:p>
          <a:p>
            <a:pPr algn="l" rtl="0"/>
            <a:r>
              <a:rPr lang="en-US" sz="3200" b="1" dirty="0">
                <a:latin typeface="Times New Roman" pitchFamily="18" charset="0"/>
                <a:cs typeface="Times New Roman" pitchFamily="18" charset="0"/>
              </a:rPr>
              <a:t> </a:t>
            </a:r>
            <a:endParaRPr lang="en-US" sz="3200" dirty="0">
              <a:latin typeface="Times New Roman" pitchFamily="18" charset="0"/>
              <a:cs typeface="Times New Roman" pitchFamily="18" charset="0"/>
            </a:endParaRPr>
          </a:p>
        </p:txBody>
      </p:sp>
      <p:sp>
        <p:nvSpPr>
          <p:cNvPr id="3" name="AutoShape 2" descr="ÙØªÙØ¬Ø© Ø¨Ø­Ø« Ø§ÙØµÙØ± Ø¹Ù âªTachycardiaâ¬â"/>
          <p:cNvSpPr>
            <a:spLocks noChangeAspect="1" noChangeArrowheads="1"/>
          </p:cNvSpPr>
          <p:nvPr/>
        </p:nvSpPr>
        <p:spPr bwMode="auto">
          <a:xfrm>
            <a:off x="8923338"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ar-SA"/>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19399" y="2636912"/>
            <a:ext cx="5848945" cy="34552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عنصر نائب للتذييل 3"/>
          <p:cNvSpPr>
            <a:spLocks noGrp="1"/>
          </p:cNvSpPr>
          <p:nvPr>
            <p:ph type="ftr" sz="quarter" idx="11"/>
          </p:nvPr>
        </p:nvSpPr>
        <p:spPr/>
        <p:txBody>
          <a:bodyPr/>
          <a:lstStyle/>
          <a:p>
            <a:r>
              <a:rPr lang="en-US"/>
              <a:t>University of Basrah-College of Medicine-Physiology Department</a:t>
            </a:r>
            <a:endParaRPr lang="ar-SA"/>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t>16</a:t>
            </a:fld>
            <a:endParaRPr lang="ar-SA"/>
          </a:p>
        </p:txBody>
      </p:sp>
      <p:sp>
        <p:nvSpPr>
          <p:cNvPr id="9" name="TextBox 1">
            <a:extLst>
              <a:ext uri="{FF2B5EF4-FFF2-40B4-BE49-F238E27FC236}">
                <a16:creationId xmlns:a16="http://schemas.microsoft.com/office/drawing/2014/main" id="{85357EA2-CA1D-4743-AA03-D97909EFE268}"/>
              </a:ext>
            </a:extLst>
          </p:cNvPr>
          <p:cNvSpPr txBox="1"/>
          <p:nvPr/>
        </p:nvSpPr>
        <p:spPr>
          <a:xfrm>
            <a:off x="457200" y="6400412"/>
            <a:ext cx="576065" cy="276999"/>
          </a:xfrm>
          <a:prstGeom prst="rect">
            <a:avLst/>
          </a:prstGeom>
          <a:noFill/>
        </p:spPr>
        <p:txBody>
          <a:bodyPr wrap="square" rtlCol="0">
            <a:spAutoFit/>
          </a:bodyPr>
          <a:lstStyle/>
          <a:p>
            <a:r>
              <a:rPr lang="en-US" sz="1200" dirty="0"/>
              <a:t>/21</a:t>
            </a:r>
          </a:p>
        </p:txBody>
      </p:sp>
    </p:spTree>
    <p:extLst>
      <p:ext uri="{BB962C8B-B14F-4D97-AF65-F5344CB8AC3E}">
        <p14:creationId xmlns:p14="http://schemas.microsoft.com/office/powerpoint/2010/main" val="17773966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ÙØªÙØ¬Ø© Ø¨Ø­Ø« Ø§ÙØµÙØ± Ø¹Ù âªEnlargement of the heartâ¬â"/>
          <p:cNvSpPr>
            <a:spLocks noChangeAspect="1" noChangeArrowheads="1"/>
          </p:cNvSpPr>
          <p:nvPr/>
        </p:nvSpPr>
        <p:spPr bwMode="auto">
          <a:xfrm>
            <a:off x="8923338"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ar-SA"/>
          </a:p>
        </p:txBody>
      </p:sp>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88460" y="1129722"/>
            <a:ext cx="4417268" cy="2666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مستطيل 2"/>
          <p:cNvSpPr/>
          <p:nvPr/>
        </p:nvSpPr>
        <p:spPr>
          <a:xfrm>
            <a:off x="539552" y="201018"/>
            <a:ext cx="7992888" cy="830997"/>
          </a:xfrm>
          <a:prstGeom prst="rect">
            <a:avLst/>
          </a:prstGeom>
        </p:spPr>
        <p:txBody>
          <a:bodyPr wrap="square">
            <a:spAutoFit/>
          </a:bodyPr>
          <a:lstStyle/>
          <a:p>
            <a:pPr algn="l" rtl="0"/>
            <a:r>
              <a:rPr lang="en-US" sz="2400" b="1" dirty="0">
                <a:solidFill>
                  <a:srgbClr val="FF0000"/>
                </a:solidFill>
                <a:latin typeface="Times New Roman" pitchFamily="18" charset="0"/>
                <a:cs typeface="Times New Roman" pitchFamily="18" charset="0"/>
              </a:rPr>
              <a:t>3-Enlargement of the heart </a:t>
            </a:r>
            <a:r>
              <a:rPr lang="en-US" sz="2400" b="1" dirty="0">
                <a:latin typeface="Times New Roman" pitchFamily="18" charset="0"/>
                <a:cs typeface="Times New Roman" pitchFamily="18" charset="0"/>
              </a:rPr>
              <a:t>and reduction in the ability of the heart to provide adequate circulation.</a:t>
            </a:r>
            <a:endParaRPr lang="en-US" sz="2400" dirty="0">
              <a:latin typeface="Times New Roman" pitchFamily="18" charset="0"/>
              <a:cs typeface="Times New Roman" pitchFamily="18" charset="0"/>
            </a:endParaRPr>
          </a:p>
        </p:txBody>
      </p:sp>
      <p:sp>
        <p:nvSpPr>
          <p:cNvPr id="4" name="مستطيل 3"/>
          <p:cNvSpPr/>
          <p:nvPr/>
        </p:nvSpPr>
        <p:spPr>
          <a:xfrm>
            <a:off x="0" y="3875213"/>
            <a:ext cx="9228138" cy="830997"/>
          </a:xfrm>
          <a:prstGeom prst="rect">
            <a:avLst/>
          </a:prstGeom>
        </p:spPr>
        <p:txBody>
          <a:bodyPr wrap="square">
            <a:spAutoFit/>
          </a:bodyPr>
          <a:lstStyle/>
          <a:p>
            <a:pPr algn="l" rtl="0"/>
            <a:r>
              <a:rPr lang="en-US" sz="2400" b="1" dirty="0">
                <a:latin typeface="Times New Roman" pitchFamily="18" charset="0"/>
                <a:cs typeface="Times New Roman" pitchFamily="18" charset="0"/>
              </a:rPr>
              <a:t>If the radius of the heart is doubled, the tension of the heart muscle must also be doubled if the same pressure is to maintained. </a:t>
            </a:r>
            <a:endParaRPr lang="ar-SA" sz="2400" dirty="0"/>
          </a:p>
        </p:txBody>
      </p:sp>
      <p:sp>
        <p:nvSpPr>
          <p:cNvPr id="5" name="عنصر نائب للتذييل 4"/>
          <p:cNvSpPr>
            <a:spLocks noGrp="1"/>
          </p:cNvSpPr>
          <p:nvPr>
            <p:ph type="ftr" sz="quarter" idx="11"/>
          </p:nvPr>
        </p:nvSpPr>
        <p:spPr/>
        <p:txBody>
          <a:bodyPr/>
          <a:lstStyle/>
          <a:p>
            <a:r>
              <a:rPr lang="en-US"/>
              <a:t>University of Basrah-College of Medicine-Physiology Department</a:t>
            </a:r>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17</a:t>
            </a:fld>
            <a:endParaRPr lang="ar-SA"/>
          </a:p>
        </p:txBody>
      </p:sp>
      <p:sp>
        <p:nvSpPr>
          <p:cNvPr id="8" name="مستطيل 7"/>
          <p:cNvSpPr/>
          <p:nvPr/>
        </p:nvSpPr>
        <p:spPr>
          <a:xfrm>
            <a:off x="180859" y="4879117"/>
            <a:ext cx="8712968" cy="1569660"/>
          </a:xfrm>
          <a:prstGeom prst="rect">
            <a:avLst/>
          </a:prstGeom>
        </p:spPr>
        <p:txBody>
          <a:bodyPr wrap="square">
            <a:spAutoFit/>
          </a:bodyPr>
          <a:lstStyle/>
          <a:p>
            <a:pPr algn="l" rtl="0"/>
            <a:r>
              <a:rPr lang="en-US" sz="2400" b="1" dirty="0">
                <a:latin typeface="Times New Roman" pitchFamily="18" charset="0"/>
                <a:cs typeface="Times New Roman" pitchFamily="18" charset="0"/>
              </a:rPr>
              <a:t> Since the heart muscle is stretched , it may not be able to produce sufficient force to maintain normal circulation , the stretched heart muscle is also much less efficient than normal heart muscle. </a:t>
            </a:r>
            <a:endParaRPr lang="en-US" sz="2400" dirty="0">
              <a:latin typeface="Times New Roman" pitchFamily="18" charset="0"/>
              <a:cs typeface="Times New Roman" pitchFamily="18" charset="0"/>
            </a:endParaRPr>
          </a:p>
        </p:txBody>
      </p:sp>
      <p:sp>
        <p:nvSpPr>
          <p:cNvPr id="10" name="TextBox 1">
            <a:extLst>
              <a:ext uri="{FF2B5EF4-FFF2-40B4-BE49-F238E27FC236}">
                <a16:creationId xmlns:a16="http://schemas.microsoft.com/office/drawing/2014/main" id="{85357EA2-CA1D-4743-AA03-D97909EFE268}"/>
              </a:ext>
            </a:extLst>
          </p:cNvPr>
          <p:cNvSpPr txBox="1"/>
          <p:nvPr/>
        </p:nvSpPr>
        <p:spPr>
          <a:xfrm>
            <a:off x="457200" y="6400412"/>
            <a:ext cx="576065" cy="276999"/>
          </a:xfrm>
          <a:prstGeom prst="rect">
            <a:avLst/>
          </a:prstGeom>
          <a:noFill/>
        </p:spPr>
        <p:txBody>
          <a:bodyPr wrap="square" rtlCol="0">
            <a:spAutoFit/>
          </a:bodyPr>
          <a:lstStyle/>
          <a:p>
            <a:r>
              <a:rPr lang="en-US" sz="1200" dirty="0"/>
              <a:t>/21</a:t>
            </a:r>
          </a:p>
        </p:txBody>
      </p:sp>
    </p:spTree>
    <p:custDataLst>
      <p:tags r:id="rId1"/>
    </p:custDataLst>
    <p:extLst>
      <p:ext uri="{BB962C8B-B14F-4D97-AF65-F5344CB8AC3E}">
        <p14:creationId xmlns:p14="http://schemas.microsoft.com/office/powerpoint/2010/main" val="471407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ircle(in)">
                                      <p:cBhvr>
                                        <p:cTn id="1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تذييل 1"/>
          <p:cNvSpPr>
            <a:spLocks noGrp="1"/>
          </p:cNvSpPr>
          <p:nvPr>
            <p:ph type="ftr" sz="quarter" idx="11"/>
          </p:nvPr>
        </p:nvSpPr>
        <p:spPr/>
        <p:txBody>
          <a:bodyPr/>
          <a:lstStyle/>
          <a:p>
            <a:r>
              <a:rPr lang="en-US"/>
              <a:t>University of Basrah-College of Medicine-Physiology Department</a:t>
            </a:r>
            <a:endParaRPr lang="ar-SA"/>
          </a:p>
        </p:txBody>
      </p:sp>
      <p:sp>
        <p:nvSpPr>
          <p:cNvPr id="3" name="عنصر نائب لرقم الشريحة 2"/>
          <p:cNvSpPr>
            <a:spLocks noGrp="1"/>
          </p:cNvSpPr>
          <p:nvPr>
            <p:ph type="sldNum" sz="quarter" idx="12"/>
          </p:nvPr>
        </p:nvSpPr>
        <p:spPr/>
        <p:txBody>
          <a:bodyPr/>
          <a:lstStyle/>
          <a:p>
            <a:fld id="{0B34F065-1154-456A-91E3-76DE8E75E17B}" type="slidenum">
              <a:rPr lang="ar-SA" smtClean="0"/>
              <a:t>18</a:t>
            </a:fld>
            <a:endParaRPr lang="ar-SA"/>
          </a:p>
        </p:txBody>
      </p:sp>
      <p:sp>
        <p:nvSpPr>
          <p:cNvPr id="4" name="مستطيل 3"/>
          <p:cNvSpPr/>
          <p:nvPr/>
        </p:nvSpPr>
        <p:spPr>
          <a:xfrm>
            <a:off x="431540" y="429"/>
            <a:ext cx="8280920" cy="3321935"/>
          </a:xfrm>
          <a:prstGeom prst="rect">
            <a:avLst/>
          </a:prstGeom>
        </p:spPr>
        <p:txBody>
          <a:bodyPr wrap="square">
            <a:spAutoFit/>
          </a:bodyPr>
          <a:lstStyle/>
          <a:p>
            <a:pPr algn="l" rtl="0">
              <a:lnSpc>
                <a:spcPct val="115000"/>
              </a:lnSpc>
              <a:spcAft>
                <a:spcPts val="1000"/>
              </a:spcAft>
            </a:pPr>
            <a:r>
              <a:rPr lang="en-US"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4.  Heart valve defects, types of the Heart valve defects</a:t>
            </a:r>
            <a:endParaRPr lang="en-US" sz="2400" b="1" dirty="0">
              <a:latin typeface="Times New Roman" panose="02020603050405020304" pitchFamily="18" charset="0"/>
              <a:ea typeface="Times New Roman" panose="02020603050405020304" pitchFamily="18" charset="0"/>
              <a:cs typeface="Times New Roman" panose="02020603050405020304" pitchFamily="18" charset="0"/>
            </a:endParaRPr>
          </a:p>
          <a:p>
            <a:pPr algn="l" rtl="0">
              <a:lnSpc>
                <a:spcPct val="115000"/>
              </a:lnSpc>
              <a:spcAft>
                <a:spcPts val="1000"/>
              </a:spcAft>
            </a:pP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Stenosis: </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p>
          <a:p>
            <a:pPr algn="l" rtl="0">
              <a:lnSpc>
                <a:spcPct val="115000"/>
              </a:lnSpc>
              <a:spcAft>
                <a:spcPts val="1000"/>
              </a:spcAft>
            </a:pPr>
            <a:r>
              <a:rPr lang="en-US" sz="2400" b="1" dirty="0">
                <a:solidFill>
                  <a:srgbClr val="111111"/>
                </a:solidFill>
                <a:latin typeface="Times New Roman" panose="02020603050405020304" pitchFamily="18" charset="0"/>
                <a:ea typeface="Times New Roman" panose="02020603050405020304" pitchFamily="18" charset="0"/>
                <a:cs typeface="Times New Roman" panose="02020603050405020304" pitchFamily="18" charset="0"/>
              </a:rPr>
              <a:t>Aortic valve stenosis — or aortic stenosis — occurs when the heart's aortic valve narrows. The valve does not open fully, which reduces or blocks blood flow from your heart into the main artery to your body (aorta) and to the rest of your body.</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The valve does not open wide enough. </a:t>
            </a:r>
          </a:p>
        </p:txBody>
      </p:sp>
      <p:pic>
        <p:nvPicPr>
          <p:cNvPr id="5" name="صورة 4"/>
          <p:cNvPicPr>
            <a:picLocks noChangeAspect="1"/>
          </p:cNvPicPr>
          <p:nvPr/>
        </p:nvPicPr>
        <p:blipFill>
          <a:blip r:embed="rId2"/>
          <a:stretch>
            <a:fillRect/>
          </a:stretch>
        </p:blipFill>
        <p:spPr>
          <a:xfrm>
            <a:off x="1691680" y="3184504"/>
            <a:ext cx="5566130" cy="2884973"/>
          </a:xfrm>
          <a:prstGeom prst="rect">
            <a:avLst/>
          </a:prstGeom>
        </p:spPr>
      </p:pic>
    </p:spTree>
    <p:extLst>
      <p:ext uri="{BB962C8B-B14F-4D97-AF65-F5344CB8AC3E}">
        <p14:creationId xmlns:p14="http://schemas.microsoft.com/office/powerpoint/2010/main" val="29408982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تذييل 1"/>
          <p:cNvSpPr>
            <a:spLocks noGrp="1"/>
          </p:cNvSpPr>
          <p:nvPr>
            <p:ph type="ftr" sz="quarter" idx="11"/>
          </p:nvPr>
        </p:nvSpPr>
        <p:spPr/>
        <p:txBody>
          <a:bodyPr/>
          <a:lstStyle/>
          <a:p>
            <a:r>
              <a:rPr lang="en-US"/>
              <a:t>University of Basrah-College of Medicine-Physiology Department</a:t>
            </a:r>
            <a:endParaRPr lang="ar-SA"/>
          </a:p>
        </p:txBody>
      </p:sp>
      <p:sp>
        <p:nvSpPr>
          <p:cNvPr id="3" name="عنصر نائب لرقم الشريحة 2"/>
          <p:cNvSpPr>
            <a:spLocks noGrp="1"/>
          </p:cNvSpPr>
          <p:nvPr>
            <p:ph type="sldNum" sz="quarter" idx="12"/>
          </p:nvPr>
        </p:nvSpPr>
        <p:spPr/>
        <p:txBody>
          <a:bodyPr/>
          <a:lstStyle/>
          <a:p>
            <a:fld id="{0B34F065-1154-456A-91E3-76DE8E75E17B}" type="slidenum">
              <a:rPr lang="ar-SA" smtClean="0"/>
              <a:t>19</a:t>
            </a:fld>
            <a:endParaRPr lang="ar-SA"/>
          </a:p>
        </p:txBody>
      </p:sp>
      <p:sp>
        <p:nvSpPr>
          <p:cNvPr id="4" name="مستطيل 3"/>
          <p:cNvSpPr/>
          <p:nvPr/>
        </p:nvSpPr>
        <p:spPr>
          <a:xfrm>
            <a:off x="431540" y="429"/>
            <a:ext cx="8280920" cy="1757212"/>
          </a:xfrm>
          <a:prstGeom prst="rect">
            <a:avLst/>
          </a:prstGeom>
        </p:spPr>
        <p:txBody>
          <a:bodyPr wrap="square">
            <a:spAutoFit/>
          </a:bodyPr>
          <a:lstStyle/>
          <a:p>
            <a:pPr algn="l" rtl="0">
              <a:lnSpc>
                <a:spcPct val="115000"/>
              </a:lnSpc>
              <a:spcAft>
                <a:spcPts val="1000"/>
              </a:spcAft>
            </a:pPr>
            <a:r>
              <a:rPr lang="en-US"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In stenosis, the work of the heart increased because a large amount of work done against the obstruction of the narrow opening, and the blood supply to the general circulation reduced. </a:t>
            </a:r>
            <a:endPar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5" name="صورة 4"/>
          <p:cNvPicPr>
            <a:picLocks noChangeAspect="1"/>
          </p:cNvPicPr>
          <p:nvPr/>
        </p:nvPicPr>
        <p:blipFill>
          <a:blip r:embed="rId2"/>
          <a:stretch>
            <a:fillRect/>
          </a:stretch>
        </p:blipFill>
        <p:spPr>
          <a:xfrm>
            <a:off x="1044798" y="1757642"/>
            <a:ext cx="7632848" cy="4191638"/>
          </a:xfrm>
          <a:prstGeom prst="rect">
            <a:avLst/>
          </a:prstGeom>
        </p:spPr>
      </p:pic>
    </p:spTree>
    <p:extLst>
      <p:ext uri="{BB962C8B-B14F-4D97-AF65-F5344CB8AC3E}">
        <p14:creationId xmlns:p14="http://schemas.microsoft.com/office/powerpoint/2010/main" val="2668173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مستطيل 12"/>
          <p:cNvSpPr/>
          <p:nvPr/>
        </p:nvSpPr>
        <p:spPr>
          <a:xfrm>
            <a:off x="1342795" y="5065095"/>
            <a:ext cx="530915" cy="461665"/>
          </a:xfrm>
          <a:prstGeom prst="rect">
            <a:avLst/>
          </a:prstGeom>
        </p:spPr>
        <p:txBody>
          <a:bodyPr wrap="none">
            <a:spAutoFit/>
          </a:bodyPr>
          <a:lstStyle/>
          <a:p>
            <a:pPr marL="342900" indent="-342900" rtl="0">
              <a:buFont typeface="Arial" pitchFamily="34" charset="0"/>
              <a:buChar char="•"/>
            </a:pPr>
            <a:endParaRPr lang="en-US" sz="2400" dirty="0">
              <a:latin typeface="Times New Roman" pitchFamily="18" charset="0"/>
              <a:cs typeface="Times New Roman" pitchFamily="18" charset="0"/>
            </a:endParaRPr>
          </a:p>
        </p:txBody>
      </p:sp>
      <p:sp>
        <p:nvSpPr>
          <p:cNvPr id="14" name="مستطيل 13"/>
          <p:cNvSpPr/>
          <p:nvPr/>
        </p:nvSpPr>
        <p:spPr>
          <a:xfrm>
            <a:off x="448282" y="3092153"/>
            <a:ext cx="6373091" cy="461665"/>
          </a:xfrm>
          <a:prstGeom prst="rect">
            <a:avLst/>
          </a:prstGeom>
        </p:spPr>
        <p:txBody>
          <a:bodyPr wrap="none">
            <a:spAutoFit/>
          </a:bodyPr>
          <a:lstStyle/>
          <a:p>
            <a:pPr marL="342900" indent="-342900" rtl="0">
              <a:buFont typeface="Arial" pitchFamily="34" charset="0"/>
              <a:buChar char="•"/>
            </a:pPr>
            <a:r>
              <a:rPr lang="en-US" sz="2400" b="1" dirty="0">
                <a:latin typeface="Times New Roman" pitchFamily="18" charset="0"/>
                <a:cs typeface="Times New Roman" pitchFamily="18" charset="0"/>
              </a:rPr>
              <a:t>The physics of some cardiovascular diseases </a:t>
            </a:r>
            <a:endParaRPr lang="en-US" sz="2400" dirty="0">
              <a:latin typeface="Times New Roman" pitchFamily="18" charset="0"/>
              <a:cs typeface="Times New Roman" pitchFamily="18" charset="0"/>
            </a:endParaRPr>
          </a:p>
        </p:txBody>
      </p:sp>
      <p:sp>
        <p:nvSpPr>
          <p:cNvPr id="15" name="مستطيل 14"/>
          <p:cNvSpPr/>
          <p:nvPr/>
        </p:nvSpPr>
        <p:spPr>
          <a:xfrm>
            <a:off x="251520" y="2410466"/>
            <a:ext cx="7092280" cy="461665"/>
          </a:xfrm>
          <a:prstGeom prst="rect">
            <a:avLst/>
          </a:prstGeom>
        </p:spPr>
        <p:txBody>
          <a:bodyPr wrap="square">
            <a:spAutoFit/>
          </a:bodyPr>
          <a:lstStyle/>
          <a:p>
            <a:pPr marL="342900" indent="-342900" rtl="0">
              <a:buFont typeface="Arial" pitchFamily="34" charset="0"/>
              <a:buChar char="•"/>
            </a:pPr>
            <a:r>
              <a:rPr lang="en-US" sz="2400" b="1" dirty="0">
                <a:latin typeface="Times New Roman" pitchFamily="18" charset="0"/>
                <a:cs typeface="Times New Roman" pitchFamily="18" charset="0"/>
              </a:rPr>
              <a:t>Effects of Exercise on the Cardiovascular System </a:t>
            </a:r>
            <a:endParaRPr lang="en-US" sz="2400" dirty="0">
              <a:latin typeface="Times New Roman" pitchFamily="18" charset="0"/>
              <a:cs typeface="Times New Roman" pitchFamily="18" charset="0"/>
            </a:endParaRPr>
          </a:p>
        </p:txBody>
      </p:sp>
      <p:sp>
        <p:nvSpPr>
          <p:cNvPr id="16" name="مستطيل 15"/>
          <p:cNvSpPr/>
          <p:nvPr/>
        </p:nvSpPr>
        <p:spPr>
          <a:xfrm>
            <a:off x="1427875" y="164812"/>
            <a:ext cx="2858475" cy="461665"/>
          </a:xfrm>
          <a:prstGeom prst="rect">
            <a:avLst/>
          </a:prstGeom>
        </p:spPr>
        <p:txBody>
          <a:bodyPr wrap="none">
            <a:spAutoFit/>
          </a:bodyPr>
          <a:lstStyle/>
          <a:p>
            <a:r>
              <a:rPr lang="en-US" sz="2400" b="1" dirty="0">
                <a:solidFill>
                  <a:srgbClr val="FF0000"/>
                </a:solidFill>
                <a:latin typeface="Times New Roman" pitchFamily="18" charset="0"/>
                <a:cs typeface="Times New Roman" pitchFamily="18" charset="0"/>
              </a:rPr>
              <a:t>Learning Objectives</a:t>
            </a:r>
            <a:endParaRPr lang="ar-SA" sz="2400" b="1" dirty="0">
              <a:solidFill>
                <a:srgbClr val="FF0000"/>
              </a:solidFill>
              <a:latin typeface="Times New Roman" pitchFamily="18" charset="0"/>
              <a:cs typeface="Times New Roman" pitchFamily="18" charset="0"/>
            </a:endParaRPr>
          </a:p>
        </p:txBody>
      </p:sp>
      <p:sp>
        <p:nvSpPr>
          <p:cNvPr id="17" name="مستطيل 16"/>
          <p:cNvSpPr/>
          <p:nvPr/>
        </p:nvSpPr>
        <p:spPr>
          <a:xfrm>
            <a:off x="124374" y="724708"/>
            <a:ext cx="6084551" cy="461665"/>
          </a:xfrm>
          <a:prstGeom prst="rect">
            <a:avLst/>
          </a:prstGeom>
        </p:spPr>
        <p:txBody>
          <a:bodyPr wrap="none">
            <a:spAutoFit/>
          </a:bodyPr>
          <a:lstStyle/>
          <a:p>
            <a:r>
              <a:rPr lang="en-US" sz="2400" b="1" dirty="0">
                <a:solidFill>
                  <a:srgbClr val="0070C0"/>
                </a:solidFill>
                <a:latin typeface="Times New Roman" pitchFamily="18" charset="0"/>
                <a:cs typeface="Times New Roman" pitchFamily="18" charset="0"/>
              </a:rPr>
              <a:t>By the end of this lecture, you will be able to:</a:t>
            </a:r>
          </a:p>
        </p:txBody>
      </p:sp>
      <p:sp>
        <p:nvSpPr>
          <p:cNvPr id="21" name="TextBox 20">
            <a:extLst>
              <a:ext uri="{FF2B5EF4-FFF2-40B4-BE49-F238E27FC236}">
                <a16:creationId xmlns:a16="http://schemas.microsoft.com/office/drawing/2014/main" id="{9AA1A3B5-7EBE-4B5A-815B-A3982B69BEA8}"/>
              </a:ext>
            </a:extLst>
          </p:cNvPr>
          <p:cNvSpPr txBox="1"/>
          <p:nvPr/>
        </p:nvSpPr>
        <p:spPr>
          <a:xfrm>
            <a:off x="448282" y="1724172"/>
            <a:ext cx="4572000" cy="461665"/>
          </a:xfrm>
          <a:prstGeom prst="rect">
            <a:avLst/>
          </a:prstGeom>
          <a:noFill/>
        </p:spPr>
        <p:txBody>
          <a:bodyPr wrap="square">
            <a:spAutoFit/>
          </a:bodyPr>
          <a:lstStyle/>
          <a:p>
            <a:pPr marL="342900" indent="-342900" algn="l" rtl="0">
              <a:buFont typeface="Arial" panose="020B0604020202020204" pitchFamily="34" charset="0"/>
              <a:buChar char="•"/>
            </a:pPr>
            <a:r>
              <a:rPr lang="en-US" sz="2400" b="1" dirty="0">
                <a:latin typeface="Times New Roman" pitchFamily="18" charset="0"/>
                <a:cs typeface="Times New Roman" pitchFamily="18" charset="0"/>
              </a:rPr>
              <a:t>Viscosity of blood</a:t>
            </a:r>
            <a:endParaRPr lang="en-US" sz="2400" dirty="0">
              <a:latin typeface="Times New Roman" pitchFamily="18" charset="0"/>
              <a:cs typeface="Times New Roman" pitchFamily="18" charset="0"/>
            </a:endParaRPr>
          </a:p>
        </p:txBody>
      </p:sp>
      <p:sp>
        <p:nvSpPr>
          <p:cNvPr id="6" name="عنصر نائب للتذييل 5"/>
          <p:cNvSpPr>
            <a:spLocks noGrp="1"/>
          </p:cNvSpPr>
          <p:nvPr>
            <p:ph type="ftr" sz="quarter" idx="11"/>
          </p:nvPr>
        </p:nvSpPr>
        <p:spPr/>
        <p:txBody>
          <a:bodyPr/>
          <a:lstStyle/>
          <a:p>
            <a:r>
              <a:rPr lang="en-US"/>
              <a:t>University of Basrah-College of Medicine-Physiology Department</a:t>
            </a:r>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t>2</a:t>
            </a:fld>
            <a:endParaRPr lang="ar-SA"/>
          </a:p>
        </p:txBody>
      </p:sp>
      <p:sp>
        <p:nvSpPr>
          <p:cNvPr id="19" name="TextBox 1">
            <a:extLst>
              <a:ext uri="{FF2B5EF4-FFF2-40B4-BE49-F238E27FC236}">
                <a16:creationId xmlns:a16="http://schemas.microsoft.com/office/drawing/2014/main" id="{85357EA2-CA1D-4743-AA03-D97909EFE268}"/>
              </a:ext>
            </a:extLst>
          </p:cNvPr>
          <p:cNvSpPr txBox="1"/>
          <p:nvPr/>
        </p:nvSpPr>
        <p:spPr>
          <a:xfrm>
            <a:off x="457200" y="6400412"/>
            <a:ext cx="576065" cy="276999"/>
          </a:xfrm>
          <a:prstGeom prst="rect">
            <a:avLst/>
          </a:prstGeom>
          <a:noFill/>
        </p:spPr>
        <p:txBody>
          <a:bodyPr wrap="square" rtlCol="0">
            <a:spAutoFit/>
          </a:bodyPr>
          <a:lstStyle/>
          <a:p>
            <a:r>
              <a:rPr lang="en-US" sz="1200" dirty="0"/>
              <a:t>/21</a:t>
            </a:r>
          </a:p>
        </p:txBody>
      </p:sp>
    </p:spTree>
    <p:custDataLst>
      <p:tags r:id="rId1"/>
    </p:custDataLst>
    <p:extLst>
      <p:ext uri="{BB962C8B-B14F-4D97-AF65-F5344CB8AC3E}">
        <p14:creationId xmlns:p14="http://schemas.microsoft.com/office/powerpoint/2010/main" val="4331495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تذييل 1"/>
          <p:cNvSpPr>
            <a:spLocks noGrp="1"/>
          </p:cNvSpPr>
          <p:nvPr>
            <p:ph type="ftr" sz="quarter" idx="11"/>
          </p:nvPr>
        </p:nvSpPr>
        <p:spPr/>
        <p:txBody>
          <a:bodyPr/>
          <a:lstStyle/>
          <a:p>
            <a:r>
              <a:rPr lang="en-US"/>
              <a:t>University of Basrah-College of Medicine-Physiology Department</a:t>
            </a:r>
            <a:endParaRPr lang="ar-SA"/>
          </a:p>
        </p:txBody>
      </p:sp>
      <p:sp>
        <p:nvSpPr>
          <p:cNvPr id="3" name="عنصر نائب لرقم الشريحة 2"/>
          <p:cNvSpPr>
            <a:spLocks noGrp="1"/>
          </p:cNvSpPr>
          <p:nvPr>
            <p:ph type="sldNum" sz="quarter" idx="12"/>
          </p:nvPr>
        </p:nvSpPr>
        <p:spPr/>
        <p:txBody>
          <a:bodyPr/>
          <a:lstStyle/>
          <a:p>
            <a:fld id="{0B34F065-1154-456A-91E3-76DE8E75E17B}" type="slidenum">
              <a:rPr lang="ar-SA" smtClean="0"/>
              <a:t>20</a:t>
            </a:fld>
            <a:endParaRPr lang="ar-SA"/>
          </a:p>
        </p:txBody>
      </p:sp>
      <p:sp>
        <p:nvSpPr>
          <p:cNvPr id="4" name="مستطيل 3"/>
          <p:cNvSpPr/>
          <p:nvPr/>
        </p:nvSpPr>
        <p:spPr>
          <a:xfrm>
            <a:off x="304800" y="332656"/>
            <a:ext cx="8839200" cy="1569660"/>
          </a:xfrm>
          <a:prstGeom prst="rect">
            <a:avLst/>
          </a:prstGeom>
        </p:spPr>
        <p:txBody>
          <a:bodyPr wrap="square">
            <a:spAutoFit/>
          </a:bodyPr>
          <a:lstStyle/>
          <a:p>
            <a:pPr algn="l" rtl="0"/>
            <a:r>
              <a:rPr lang="en-US" sz="2400" b="1" dirty="0">
                <a:solidFill>
                  <a:srgbClr val="C00000"/>
                </a:solidFill>
                <a:latin typeface="Times New Roman" panose="02020603050405020304" pitchFamily="18" charset="0"/>
                <a:cs typeface="Times New Roman" panose="02020603050405020304" pitchFamily="18" charset="0"/>
              </a:rPr>
              <a:t>Insufficiency (Regurgitation): - </a:t>
            </a:r>
          </a:p>
          <a:p>
            <a:pPr algn="l" rtl="0"/>
            <a:r>
              <a:rPr lang="en-US" sz="2400" b="1" dirty="0" err="1">
                <a:latin typeface="Times New Roman" panose="02020603050405020304" pitchFamily="18" charset="0"/>
                <a:cs typeface="Times New Roman" panose="02020603050405020304" pitchFamily="18" charset="0"/>
              </a:rPr>
              <a:t>Valvular</a:t>
            </a:r>
            <a:r>
              <a:rPr lang="en-US" sz="2400" b="1" dirty="0">
                <a:latin typeface="Times New Roman" panose="02020603050405020304" pitchFamily="18" charset="0"/>
                <a:cs typeface="Times New Roman" panose="02020603050405020304" pitchFamily="18" charset="0"/>
              </a:rPr>
              <a:t> insufficiency is a cardiac disease characterized by the failure of one or more of the heart valves to close perfectly resulting blood flowing backwards across the valve </a:t>
            </a:r>
          </a:p>
        </p:txBody>
      </p:sp>
      <p:sp>
        <p:nvSpPr>
          <p:cNvPr id="6" name="مستطيل 5"/>
          <p:cNvSpPr/>
          <p:nvPr/>
        </p:nvSpPr>
        <p:spPr>
          <a:xfrm>
            <a:off x="-16695" y="5013176"/>
            <a:ext cx="8784976" cy="1200329"/>
          </a:xfrm>
          <a:prstGeom prst="rect">
            <a:avLst/>
          </a:prstGeom>
        </p:spPr>
        <p:txBody>
          <a:bodyPr wrap="square">
            <a:spAutoFit/>
          </a:bodyPr>
          <a:lstStyle/>
          <a:p>
            <a:pPr algn="l" rtl="0"/>
            <a:r>
              <a:rPr lang="en-US" sz="2400" b="1" dirty="0">
                <a:latin typeface="Times New Roman" panose="02020603050405020304" pitchFamily="18" charset="0"/>
                <a:cs typeface="Times New Roman" panose="02020603050405020304" pitchFamily="18" charset="0"/>
              </a:rPr>
              <a:t>The valve does not close well enough. In insufficiency, some of the pumped blood flows back into the heart so that the volume of the circulated blood reduced.   </a:t>
            </a:r>
          </a:p>
        </p:txBody>
      </p:sp>
      <p:pic>
        <p:nvPicPr>
          <p:cNvPr id="7" name="صورة 6"/>
          <p:cNvPicPr>
            <a:picLocks noChangeAspect="1"/>
          </p:cNvPicPr>
          <p:nvPr/>
        </p:nvPicPr>
        <p:blipFill>
          <a:blip r:embed="rId2"/>
          <a:stretch>
            <a:fillRect/>
          </a:stretch>
        </p:blipFill>
        <p:spPr>
          <a:xfrm>
            <a:off x="1835696" y="2017680"/>
            <a:ext cx="5112568" cy="2939386"/>
          </a:xfrm>
          <a:prstGeom prst="rect">
            <a:avLst/>
          </a:prstGeom>
        </p:spPr>
      </p:pic>
    </p:spTree>
    <p:extLst>
      <p:ext uri="{BB962C8B-B14F-4D97-AF65-F5344CB8AC3E}">
        <p14:creationId xmlns:p14="http://schemas.microsoft.com/office/powerpoint/2010/main" val="17123268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تذييل 1"/>
          <p:cNvSpPr>
            <a:spLocks noGrp="1"/>
          </p:cNvSpPr>
          <p:nvPr>
            <p:ph type="ftr" sz="quarter" idx="11"/>
          </p:nvPr>
        </p:nvSpPr>
        <p:spPr/>
        <p:txBody>
          <a:bodyPr/>
          <a:lstStyle/>
          <a:p>
            <a:r>
              <a:rPr lang="en-US"/>
              <a:t>University of Basrah-College of Medicine-Physiology Department</a:t>
            </a:r>
            <a:endParaRPr lang="ar-SA"/>
          </a:p>
        </p:txBody>
      </p:sp>
      <p:sp>
        <p:nvSpPr>
          <p:cNvPr id="3" name="عنصر نائب لرقم الشريحة 2"/>
          <p:cNvSpPr>
            <a:spLocks noGrp="1"/>
          </p:cNvSpPr>
          <p:nvPr>
            <p:ph type="sldNum" sz="quarter" idx="12"/>
          </p:nvPr>
        </p:nvSpPr>
        <p:spPr/>
        <p:txBody>
          <a:bodyPr/>
          <a:lstStyle/>
          <a:p>
            <a:fld id="{0B34F065-1154-456A-91E3-76DE8E75E17B}" type="slidenum">
              <a:rPr lang="ar-SA" smtClean="0"/>
              <a:t>21</a:t>
            </a:fld>
            <a:endParaRPr lang="ar-SA"/>
          </a:p>
        </p:txBody>
      </p:sp>
      <p:pic>
        <p:nvPicPr>
          <p:cNvPr id="4" name="صورة 3"/>
          <p:cNvPicPr>
            <a:picLocks noChangeAspect="1"/>
          </p:cNvPicPr>
          <p:nvPr/>
        </p:nvPicPr>
        <p:blipFill>
          <a:blip r:embed="rId2"/>
          <a:stretch>
            <a:fillRect/>
          </a:stretch>
        </p:blipFill>
        <p:spPr>
          <a:xfrm>
            <a:off x="1657350" y="1000125"/>
            <a:ext cx="5829300" cy="4857750"/>
          </a:xfrm>
          <a:prstGeom prst="rect">
            <a:avLst/>
          </a:prstGeom>
        </p:spPr>
      </p:pic>
    </p:spTree>
    <p:extLst>
      <p:ext uri="{BB962C8B-B14F-4D97-AF65-F5344CB8AC3E}">
        <p14:creationId xmlns:p14="http://schemas.microsoft.com/office/powerpoint/2010/main" val="31890965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مستطيل 1"/>
              <p:cNvSpPr/>
              <p:nvPr/>
            </p:nvSpPr>
            <p:spPr>
              <a:xfrm>
                <a:off x="234617" y="332656"/>
                <a:ext cx="8568952" cy="2308324"/>
              </a:xfrm>
              <a:prstGeom prst="rect">
                <a:avLst/>
              </a:prstGeom>
            </p:spPr>
            <p:txBody>
              <a:bodyPr wrap="square">
                <a:spAutoFit/>
              </a:bodyPr>
              <a:lstStyle/>
              <a:p>
                <a:pPr algn="ctr" rtl="0"/>
                <a:r>
                  <a:rPr lang="en-US" sz="2400" b="1" i="1" u="sng" dirty="0">
                    <a:solidFill>
                      <a:srgbClr val="FF0000"/>
                    </a:solidFill>
                    <a:latin typeface="Times New Roman" pitchFamily="18" charset="0"/>
                    <a:cs typeface="Times New Roman" pitchFamily="18" charset="0"/>
                  </a:rPr>
                  <a:t>Viscosity of blood</a:t>
                </a:r>
                <a:endParaRPr lang="en-US" sz="2400" dirty="0">
                  <a:solidFill>
                    <a:srgbClr val="FF0000"/>
                  </a:solidFill>
                  <a:latin typeface="Times New Roman" pitchFamily="18" charset="0"/>
                  <a:cs typeface="Times New Roman" pitchFamily="18" charset="0"/>
                </a:endParaRPr>
              </a:p>
              <a:p>
                <a:pPr algn="l" rtl="0"/>
                <a:endParaRPr lang="en-US" sz="2400" b="1" i="1" dirty="0">
                  <a:latin typeface="Times New Roman" pitchFamily="18" charset="0"/>
                  <a:cs typeface="Times New Roman" pitchFamily="18" charset="0"/>
                </a:endParaRPr>
              </a:p>
              <a:p>
                <a:pPr algn="l" rtl="0"/>
                <a:r>
                  <a:rPr lang="en-US" sz="2400" b="1" i="1" dirty="0">
                    <a:solidFill>
                      <a:srgbClr val="FF0000"/>
                    </a:solidFill>
                    <a:latin typeface="Times New Roman" pitchFamily="18" charset="0"/>
                    <a:cs typeface="Times New Roman" pitchFamily="18" charset="0"/>
                  </a:rPr>
                  <a:t>Viscosity:</a:t>
                </a:r>
                <a:r>
                  <a:rPr lang="en-US" sz="2400" b="1" dirty="0">
                    <a:solidFill>
                      <a:srgbClr val="FF0000"/>
                    </a:solidFill>
                    <a:latin typeface="Times New Roman" pitchFamily="18" charset="0"/>
                    <a:cs typeface="Times New Roman" pitchFamily="18" charset="0"/>
                  </a:rPr>
                  <a:t>  </a:t>
                </a:r>
                <a:r>
                  <a:rPr lang="en-US" sz="2400" b="1" dirty="0">
                    <a:latin typeface="Times New Roman" pitchFamily="18" charset="0"/>
                    <a:cs typeface="Times New Roman" pitchFamily="18" charset="0"/>
                  </a:rPr>
                  <a:t>is a property of fluid related to the internal friction of adjacent fluid and the wall of the vessel.</a:t>
                </a:r>
                <a:endParaRPr lang="en-US" sz="2400" dirty="0">
                  <a:latin typeface="Times New Roman" pitchFamily="18" charset="0"/>
                  <a:cs typeface="Times New Roman" pitchFamily="18" charset="0"/>
                </a:endParaRPr>
              </a:p>
              <a:p>
                <a:pPr algn="l" rtl="0"/>
                <a:r>
                  <a:rPr lang="en-US" sz="2400" b="1" dirty="0">
                    <a:latin typeface="Times New Roman" pitchFamily="18" charset="0"/>
                    <a:cs typeface="Times New Roman" pitchFamily="18" charset="0"/>
                  </a:rPr>
                  <a:t>  The viscosity of plasma </a:t>
                </a:r>
                <a14:m>
                  <m:oMath xmlns:m="http://schemas.openxmlformats.org/officeDocument/2006/math">
                    <m:r>
                      <a:rPr lang="en-US" sz="2400" b="1" i="1">
                        <a:latin typeface="Cambria Math"/>
                      </a:rPr>
                      <m:t>≈</m:t>
                    </m:r>
                  </m:oMath>
                </a14:m>
                <a:r>
                  <a:rPr lang="en-US" sz="2400" b="1" dirty="0">
                    <a:latin typeface="Times New Roman" pitchFamily="18" charset="0"/>
                    <a:cs typeface="Times New Roman" pitchFamily="18" charset="0"/>
                  </a:rPr>
                  <a:t> 1.8 </a:t>
                </a:r>
                <a14:m>
                  <m:oMath xmlns:m="http://schemas.openxmlformats.org/officeDocument/2006/math">
                    <m:r>
                      <a:rPr lang="en-US" sz="2400" b="1" i="1">
                        <a:latin typeface="Cambria Math"/>
                      </a:rPr>
                      <m:t>×</m:t>
                    </m:r>
                  </m:oMath>
                </a14:m>
                <a:r>
                  <a:rPr lang="en-US" sz="2400" b="1" dirty="0">
                    <a:latin typeface="Times New Roman" pitchFamily="18" charset="0"/>
                    <a:cs typeface="Times New Roman" pitchFamily="18" charset="0"/>
                  </a:rPr>
                  <a:t>viscosity of water at 37</a:t>
                </a:r>
                <a14:m>
                  <m:oMath xmlns:m="http://schemas.openxmlformats.org/officeDocument/2006/math">
                    <m:r>
                      <a:rPr lang="en-US" sz="2400" b="1" i="1">
                        <a:latin typeface="Cambria Math"/>
                      </a:rPr>
                      <m:t>°∁  </m:t>
                    </m:r>
                  </m:oMath>
                </a14:m>
                <a:r>
                  <a:rPr lang="en-US" sz="2400" b="1" dirty="0">
                    <a:latin typeface="Times New Roman" pitchFamily="18" charset="0"/>
                    <a:cs typeface="Times New Roman" pitchFamily="18" charset="0"/>
                  </a:rPr>
                  <a:t>(relative viscosity) </a:t>
                </a:r>
              </a:p>
            </p:txBody>
          </p:sp>
        </mc:Choice>
        <mc:Fallback xmlns="">
          <p:sp>
            <p:nvSpPr>
              <p:cNvPr id="2" name="مستطيل 1"/>
              <p:cNvSpPr>
                <a:spLocks noRot="1" noChangeAspect="1" noMove="1" noResize="1" noEditPoints="1" noAdjustHandles="1" noChangeArrowheads="1" noChangeShapeType="1" noTextEdit="1"/>
              </p:cNvSpPr>
              <p:nvPr/>
            </p:nvSpPr>
            <p:spPr>
              <a:xfrm>
                <a:off x="234617" y="332656"/>
                <a:ext cx="8568952" cy="2308324"/>
              </a:xfrm>
              <a:prstGeom prst="rect">
                <a:avLst/>
              </a:prstGeom>
              <a:blipFill rotWithShape="0">
                <a:blip r:embed="rId4"/>
                <a:stretch>
                  <a:fillRect l="-1067" t="-2116" r="-996" b="-5291"/>
                </a:stretch>
              </a:blipFill>
            </p:spPr>
            <p:txBody>
              <a:bodyPr/>
              <a:lstStyle/>
              <a:p>
                <a:r>
                  <a:rPr lang="ar-SA">
                    <a:noFill/>
                  </a:rPr>
                  <a:t> </a:t>
                </a:r>
              </a:p>
            </p:txBody>
          </p:sp>
        </mc:Fallback>
      </mc:AlternateContent>
      <p:sp>
        <p:nvSpPr>
          <p:cNvPr id="3" name="مستطيل 2"/>
          <p:cNvSpPr/>
          <p:nvPr/>
        </p:nvSpPr>
        <p:spPr>
          <a:xfrm>
            <a:off x="323528" y="2924944"/>
            <a:ext cx="8640959" cy="830997"/>
          </a:xfrm>
          <a:prstGeom prst="rect">
            <a:avLst/>
          </a:prstGeom>
        </p:spPr>
        <p:txBody>
          <a:bodyPr wrap="square">
            <a:spAutoFit/>
          </a:bodyPr>
          <a:lstStyle/>
          <a:p>
            <a:pPr algn="l" rtl="0"/>
            <a:r>
              <a:rPr lang="en-US" sz="2400" b="1" dirty="0">
                <a:latin typeface="Times New Roman" pitchFamily="18" charset="0"/>
                <a:cs typeface="Times New Roman" pitchFamily="18" charset="0"/>
              </a:rPr>
              <a:t>  It is  related to the protein composition of the plasma</a:t>
            </a:r>
            <a:endParaRPr lang="en-US" sz="2400" dirty="0">
              <a:latin typeface="Times New Roman" pitchFamily="18" charset="0"/>
              <a:cs typeface="Times New Roman" pitchFamily="18" charset="0"/>
            </a:endParaRPr>
          </a:p>
          <a:p>
            <a:pPr algn="l" rtl="0"/>
            <a:r>
              <a:rPr lang="en-US" sz="2400" b="1" dirty="0">
                <a:latin typeface="Times New Roman" pitchFamily="18" charset="0"/>
                <a:cs typeface="Times New Roman" pitchFamily="18" charset="0"/>
              </a:rPr>
              <a:t>Whole blood has a relative viscosity of 3-4</a:t>
            </a:r>
            <a:endParaRPr lang="en-US" sz="2400" dirty="0">
              <a:solidFill>
                <a:srgbClr val="FF0000"/>
              </a:solidFill>
              <a:latin typeface="Times New Roman" pitchFamily="18" charset="0"/>
              <a:cs typeface="Times New Roman" pitchFamily="18" charset="0"/>
            </a:endParaRPr>
          </a:p>
        </p:txBody>
      </p:sp>
      <p:sp>
        <p:nvSpPr>
          <p:cNvPr id="4" name="عنصر نائب للتذييل 3"/>
          <p:cNvSpPr>
            <a:spLocks noGrp="1"/>
          </p:cNvSpPr>
          <p:nvPr>
            <p:ph type="ftr" sz="quarter" idx="11"/>
          </p:nvPr>
        </p:nvSpPr>
        <p:spPr/>
        <p:txBody>
          <a:bodyPr/>
          <a:lstStyle/>
          <a:p>
            <a:r>
              <a:rPr lang="en-US"/>
              <a:t>University of Basrah-College of Medicine-Physiology Department</a:t>
            </a:r>
            <a:endParaRPr lang="ar-SA"/>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t>3</a:t>
            </a:fld>
            <a:endParaRPr lang="ar-SA"/>
          </a:p>
        </p:txBody>
      </p:sp>
      <p:sp>
        <p:nvSpPr>
          <p:cNvPr id="6" name="مستطيل 5"/>
          <p:cNvSpPr/>
          <p:nvPr/>
        </p:nvSpPr>
        <p:spPr>
          <a:xfrm>
            <a:off x="323528" y="4271315"/>
            <a:ext cx="4464496" cy="1569660"/>
          </a:xfrm>
          <a:prstGeom prst="rect">
            <a:avLst/>
          </a:prstGeom>
        </p:spPr>
        <p:txBody>
          <a:bodyPr wrap="square">
            <a:spAutoFit/>
          </a:bodyPr>
          <a:lstStyle/>
          <a:p>
            <a:pPr algn="l" rtl="0"/>
            <a:r>
              <a:rPr lang="en-US" sz="2400" b="1" dirty="0">
                <a:latin typeface="Times New Roman" pitchFamily="18" charset="0"/>
                <a:cs typeface="Times New Roman" pitchFamily="18" charset="0"/>
              </a:rPr>
              <a:t>Viscosity depending  on: </a:t>
            </a:r>
          </a:p>
          <a:p>
            <a:pPr algn="l" rtl="0"/>
            <a:r>
              <a:rPr lang="en-US" sz="2400" b="1" dirty="0">
                <a:solidFill>
                  <a:srgbClr val="FF0000"/>
                </a:solidFill>
                <a:latin typeface="Times New Roman" pitchFamily="18" charset="0"/>
                <a:cs typeface="Times New Roman" pitchFamily="18" charset="0"/>
              </a:rPr>
              <a:t>Hematocrit , </a:t>
            </a:r>
          </a:p>
          <a:p>
            <a:pPr algn="l" rtl="0"/>
            <a:r>
              <a:rPr lang="en-US" sz="2400" b="1" dirty="0">
                <a:solidFill>
                  <a:srgbClr val="FF0000"/>
                </a:solidFill>
                <a:latin typeface="Times New Roman" pitchFamily="18" charset="0"/>
                <a:cs typeface="Times New Roman" pitchFamily="18" charset="0"/>
              </a:rPr>
              <a:t>Temperature  ,</a:t>
            </a:r>
          </a:p>
          <a:p>
            <a:pPr algn="l" rtl="0"/>
            <a:r>
              <a:rPr lang="en-US" sz="2400" b="1" dirty="0">
                <a:solidFill>
                  <a:srgbClr val="FF0000"/>
                </a:solidFill>
                <a:latin typeface="Times New Roman" pitchFamily="18" charset="0"/>
                <a:cs typeface="Times New Roman" pitchFamily="18" charset="0"/>
              </a:rPr>
              <a:t>Flow rate .</a:t>
            </a:r>
            <a:endParaRPr lang="en-US" sz="2400" dirty="0">
              <a:solidFill>
                <a:srgbClr val="FF0000"/>
              </a:solidFill>
              <a:latin typeface="Times New Roman" pitchFamily="18" charset="0"/>
              <a:cs typeface="Times New Roman" pitchFamily="18" charset="0"/>
            </a:endParaRPr>
          </a:p>
        </p:txBody>
      </p:sp>
      <p:pic>
        <p:nvPicPr>
          <p:cNvPr id="1026" name="Picture 2" descr="Buzz Blog | PhysicsCentra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36851" y="3755941"/>
            <a:ext cx="5040560" cy="2342721"/>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1">
            <a:extLst>
              <a:ext uri="{FF2B5EF4-FFF2-40B4-BE49-F238E27FC236}">
                <a16:creationId xmlns:a16="http://schemas.microsoft.com/office/drawing/2014/main" id="{85357EA2-CA1D-4743-AA03-D97909EFE268}"/>
              </a:ext>
            </a:extLst>
          </p:cNvPr>
          <p:cNvSpPr txBox="1"/>
          <p:nvPr/>
        </p:nvSpPr>
        <p:spPr>
          <a:xfrm>
            <a:off x="457200" y="6400412"/>
            <a:ext cx="576065" cy="276999"/>
          </a:xfrm>
          <a:prstGeom prst="rect">
            <a:avLst/>
          </a:prstGeom>
          <a:noFill/>
        </p:spPr>
        <p:txBody>
          <a:bodyPr wrap="square" rtlCol="0">
            <a:spAutoFit/>
          </a:bodyPr>
          <a:lstStyle/>
          <a:p>
            <a:r>
              <a:rPr lang="en-US" sz="1200" dirty="0"/>
              <a:t>/21</a:t>
            </a:r>
          </a:p>
        </p:txBody>
      </p:sp>
    </p:spTree>
    <p:extLst>
      <p:ext uri="{BB962C8B-B14F-4D97-AF65-F5344CB8AC3E}">
        <p14:creationId xmlns:p14="http://schemas.microsoft.com/office/powerpoint/2010/main" val="521259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circle(in)">
                                      <p:cBhvr>
                                        <p:cTn id="7" dur="2000"/>
                                        <p:tgtEl>
                                          <p:spTgt spid="2">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ircle(in)">
                                      <p:cBhvr>
                                        <p:cTn id="1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25760" y="404664"/>
            <a:ext cx="8892480" cy="3046988"/>
          </a:xfrm>
          <a:prstGeom prst="rect">
            <a:avLst/>
          </a:prstGeom>
        </p:spPr>
        <p:txBody>
          <a:bodyPr wrap="square">
            <a:spAutoFit/>
          </a:bodyPr>
          <a:lstStyle/>
          <a:p>
            <a:pPr algn="l" rtl="0"/>
            <a:r>
              <a:rPr lang="en-US" sz="2400" b="1" dirty="0">
                <a:solidFill>
                  <a:srgbClr val="FF0000"/>
                </a:solidFill>
                <a:latin typeface="Times New Roman" pitchFamily="18" charset="0"/>
                <a:cs typeface="Times New Roman" pitchFamily="18" charset="0"/>
              </a:rPr>
              <a:t>1-Hematocrit : </a:t>
            </a:r>
            <a:r>
              <a:rPr lang="en-US" sz="2400" b="1" dirty="0">
                <a:latin typeface="Times New Roman" pitchFamily="18" charset="0"/>
                <a:cs typeface="Times New Roman" pitchFamily="18" charset="0"/>
              </a:rPr>
              <a:t>(the percentage of red blood cell in the blood) is an important factor effect in viscosity of blood . </a:t>
            </a:r>
          </a:p>
          <a:p>
            <a:pPr algn="l" rtl="0"/>
            <a:r>
              <a:rPr lang="en-US" sz="2400" b="1" dirty="0">
                <a:latin typeface="Times New Roman" pitchFamily="18" charset="0"/>
                <a:cs typeface="Times New Roman" pitchFamily="18" charset="0"/>
              </a:rPr>
              <a:t>The  relative viscosity at 0% hematocrit (plasma without cells) is about 1.8 As hematocrit increases, there is a disproportionate increase in viscosity.</a:t>
            </a:r>
            <a:endParaRPr lang="en-US" sz="2400" dirty="0">
              <a:latin typeface="Times New Roman" pitchFamily="18" charset="0"/>
              <a:cs typeface="Times New Roman" pitchFamily="18" charset="0"/>
            </a:endParaRPr>
          </a:p>
          <a:p>
            <a:pPr algn="l" rtl="0"/>
            <a:r>
              <a:rPr lang="en-US" sz="2400" b="1" dirty="0">
                <a:latin typeface="Times New Roman" pitchFamily="18" charset="0"/>
                <a:cs typeface="Times New Roman" pitchFamily="18" charset="0"/>
              </a:rPr>
              <a:t>          </a:t>
            </a:r>
            <a:r>
              <a:rPr lang="en-US" sz="2400" b="1" dirty="0">
                <a:solidFill>
                  <a:srgbClr val="FF0000"/>
                </a:solidFill>
                <a:latin typeface="Times New Roman" pitchFamily="18" charset="0"/>
                <a:cs typeface="Times New Roman" pitchFamily="18" charset="0"/>
              </a:rPr>
              <a:t>At a hematocrit of 40%, the relative viscosity is 4.</a:t>
            </a:r>
            <a:endParaRPr lang="en-US" sz="2400" dirty="0">
              <a:solidFill>
                <a:srgbClr val="FF0000"/>
              </a:solidFill>
              <a:latin typeface="Times New Roman" pitchFamily="18" charset="0"/>
              <a:cs typeface="Times New Roman" pitchFamily="18" charset="0"/>
            </a:endParaRPr>
          </a:p>
          <a:p>
            <a:pPr algn="l" rtl="0"/>
            <a:r>
              <a:rPr lang="en-US" sz="2400" b="1" dirty="0">
                <a:solidFill>
                  <a:srgbClr val="FF0000"/>
                </a:solidFill>
                <a:latin typeface="Times New Roman" pitchFamily="18" charset="0"/>
                <a:cs typeface="Times New Roman" pitchFamily="18" charset="0"/>
              </a:rPr>
              <a:t>        At a  hematocrit of 60%, the relative viscosity is 8.</a:t>
            </a:r>
            <a:endParaRPr lang="en-US" sz="2400" dirty="0">
              <a:solidFill>
                <a:srgbClr val="FF0000"/>
              </a:solidFill>
              <a:latin typeface="Times New Roman" pitchFamily="18" charset="0"/>
              <a:cs typeface="Times New Roman" pitchFamily="18" charset="0"/>
            </a:endParaRPr>
          </a:p>
          <a:p>
            <a:pPr algn="l" rtl="0"/>
            <a:r>
              <a:rPr lang="en-US" sz="2400" b="1" dirty="0">
                <a:solidFill>
                  <a:srgbClr val="FF0000"/>
                </a:solidFill>
                <a:latin typeface="Times New Roman" pitchFamily="18" charset="0"/>
                <a:cs typeface="Times New Roman" pitchFamily="18" charset="0"/>
              </a:rPr>
              <a:t>     </a:t>
            </a:r>
            <a:endParaRPr lang="en-US" sz="2400" dirty="0">
              <a:latin typeface="Times New Roman" pitchFamily="18" charset="0"/>
              <a:cs typeface="Times New Roman" pitchFamily="18" charset="0"/>
            </a:endParaRPr>
          </a:p>
        </p:txBody>
      </p:sp>
      <p:sp>
        <p:nvSpPr>
          <p:cNvPr id="4" name="عنصر نائب للتذييل 3"/>
          <p:cNvSpPr>
            <a:spLocks noGrp="1"/>
          </p:cNvSpPr>
          <p:nvPr>
            <p:ph type="ftr" sz="quarter" idx="11"/>
          </p:nvPr>
        </p:nvSpPr>
        <p:spPr/>
        <p:txBody>
          <a:bodyPr/>
          <a:lstStyle/>
          <a:p>
            <a:r>
              <a:rPr lang="en-US"/>
              <a:t>University of Basrah-College of Medicine-Physiology Department</a:t>
            </a:r>
            <a:endParaRPr lang="ar-SA"/>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t>4</a:t>
            </a:fld>
            <a:endParaRPr lang="ar-SA"/>
          </a:p>
        </p:txBody>
      </p:sp>
      <p:pic>
        <p:nvPicPr>
          <p:cNvPr id="2050" name="Picture 2" descr="CV Physiology | Viscosity of Bloo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082321"/>
            <a:ext cx="7787208" cy="327403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1">
            <a:extLst>
              <a:ext uri="{FF2B5EF4-FFF2-40B4-BE49-F238E27FC236}">
                <a16:creationId xmlns:a16="http://schemas.microsoft.com/office/drawing/2014/main" id="{85357EA2-CA1D-4743-AA03-D97909EFE268}"/>
              </a:ext>
            </a:extLst>
          </p:cNvPr>
          <p:cNvSpPr txBox="1"/>
          <p:nvPr/>
        </p:nvSpPr>
        <p:spPr>
          <a:xfrm>
            <a:off x="457200" y="6400412"/>
            <a:ext cx="576065" cy="276999"/>
          </a:xfrm>
          <a:prstGeom prst="rect">
            <a:avLst/>
          </a:prstGeom>
          <a:noFill/>
        </p:spPr>
        <p:txBody>
          <a:bodyPr wrap="square" rtlCol="0">
            <a:spAutoFit/>
          </a:bodyPr>
          <a:lstStyle/>
          <a:p>
            <a:r>
              <a:rPr lang="en-US" sz="1200" dirty="0"/>
              <a:t>/21</a:t>
            </a:r>
          </a:p>
        </p:txBody>
      </p:sp>
    </p:spTree>
    <p:custDataLst>
      <p:tags r:id="rId1"/>
    </p:custDataLst>
    <p:extLst>
      <p:ext uri="{BB962C8B-B14F-4D97-AF65-F5344CB8AC3E}">
        <p14:creationId xmlns:p14="http://schemas.microsoft.com/office/powerpoint/2010/main" val="3652965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circle(in)">
                                      <p:cBhvr>
                                        <p:cTn id="12" dur="20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circle(in)">
                                      <p:cBhvr>
                                        <p:cTn id="17" dur="20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circle(in)">
                                      <p:cBhvr>
                                        <p:cTn id="22" dur="20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6206" y="260648"/>
            <a:ext cx="8764669" cy="830997"/>
          </a:xfrm>
          <a:prstGeom prst="rect">
            <a:avLst/>
          </a:prstGeom>
        </p:spPr>
        <p:txBody>
          <a:bodyPr wrap="square">
            <a:spAutoFit/>
          </a:bodyPr>
          <a:lstStyle/>
          <a:p>
            <a:pPr algn="l" rtl="0"/>
            <a:r>
              <a:rPr lang="en-US" sz="2400" b="1" dirty="0">
                <a:solidFill>
                  <a:srgbClr val="FF0000"/>
                </a:solidFill>
                <a:latin typeface="Times New Roman" pitchFamily="18" charset="0"/>
                <a:cs typeface="Times New Roman" pitchFamily="18" charset="0"/>
              </a:rPr>
              <a:t>Therefore, a 50%  increase in hematocrit from a normal value increase in blood viscosity by about 100% .</a:t>
            </a:r>
            <a:endParaRPr lang="en-US" sz="2400" dirty="0">
              <a:solidFill>
                <a:srgbClr val="FF0000"/>
              </a:solidFill>
              <a:latin typeface="Times New Roman" pitchFamily="18" charset="0"/>
              <a:cs typeface="Times New Roman" pitchFamily="18" charset="0"/>
            </a:endParaRPr>
          </a:p>
        </p:txBody>
      </p:sp>
      <p:sp>
        <p:nvSpPr>
          <p:cNvPr id="3" name="عنصر نائب للتذييل 2"/>
          <p:cNvSpPr>
            <a:spLocks noGrp="1"/>
          </p:cNvSpPr>
          <p:nvPr>
            <p:ph type="ftr" sz="quarter" idx="11"/>
          </p:nvPr>
        </p:nvSpPr>
        <p:spPr/>
        <p:txBody>
          <a:bodyPr/>
          <a:lstStyle/>
          <a:p>
            <a:r>
              <a:rPr lang="en-US"/>
              <a:t>University of Basrah-College of Medicine-Physiology Department</a:t>
            </a:r>
            <a:endParaRPr lang="ar-SA"/>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t>5</a:t>
            </a:fld>
            <a:endParaRPr lang="ar-SA"/>
          </a:p>
        </p:txBody>
      </p:sp>
      <p:sp>
        <p:nvSpPr>
          <p:cNvPr id="5" name="مستطيل 4"/>
          <p:cNvSpPr/>
          <p:nvPr/>
        </p:nvSpPr>
        <p:spPr>
          <a:xfrm>
            <a:off x="0" y="2794302"/>
            <a:ext cx="9144000" cy="830997"/>
          </a:xfrm>
          <a:prstGeom prst="rect">
            <a:avLst/>
          </a:prstGeom>
        </p:spPr>
        <p:txBody>
          <a:bodyPr wrap="square">
            <a:spAutoFit/>
          </a:bodyPr>
          <a:lstStyle/>
          <a:p>
            <a:pPr algn="l" rtl="0"/>
            <a:r>
              <a:rPr lang="en-US" sz="2400" b="1" dirty="0">
                <a:latin typeface="Times New Roman" panose="02020603050405020304" pitchFamily="18" charset="0"/>
                <a:cs typeface="Times New Roman" panose="02020603050405020304" pitchFamily="18" charset="0"/>
              </a:rPr>
              <a:t>Increased viscosity increases the resistance to blood flow and thereby increases the work of the heart and impairs organ perfusion. </a:t>
            </a:r>
            <a:endParaRPr lang="ar-SA" sz="2400" b="1" dirty="0">
              <a:latin typeface="Times New Roman" panose="02020603050405020304" pitchFamily="18" charset="0"/>
              <a:cs typeface="Times New Roman" panose="02020603050405020304" pitchFamily="18" charset="0"/>
            </a:endParaRPr>
          </a:p>
        </p:txBody>
      </p:sp>
      <p:sp>
        <p:nvSpPr>
          <p:cNvPr id="7" name="TextBox 1">
            <a:extLst>
              <a:ext uri="{FF2B5EF4-FFF2-40B4-BE49-F238E27FC236}">
                <a16:creationId xmlns:a16="http://schemas.microsoft.com/office/drawing/2014/main" id="{85357EA2-CA1D-4743-AA03-D97909EFE268}"/>
              </a:ext>
            </a:extLst>
          </p:cNvPr>
          <p:cNvSpPr txBox="1"/>
          <p:nvPr/>
        </p:nvSpPr>
        <p:spPr>
          <a:xfrm>
            <a:off x="457200" y="6400412"/>
            <a:ext cx="576065" cy="276999"/>
          </a:xfrm>
          <a:prstGeom prst="rect">
            <a:avLst/>
          </a:prstGeom>
          <a:noFill/>
        </p:spPr>
        <p:txBody>
          <a:bodyPr wrap="square" rtlCol="0">
            <a:spAutoFit/>
          </a:bodyPr>
          <a:lstStyle/>
          <a:p>
            <a:r>
              <a:rPr lang="en-US" sz="1200" dirty="0"/>
              <a:t>/21</a:t>
            </a:r>
          </a:p>
        </p:txBody>
      </p:sp>
      <p:sp>
        <p:nvSpPr>
          <p:cNvPr id="6" name="مستطيل 5"/>
          <p:cNvSpPr/>
          <p:nvPr/>
        </p:nvSpPr>
        <p:spPr>
          <a:xfrm>
            <a:off x="153661" y="4459910"/>
            <a:ext cx="8424934" cy="830997"/>
          </a:xfrm>
          <a:prstGeom prst="rect">
            <a:avLst/>
          </a:prstGeom>
        </p:spPr>
        <p:txBody>
          <a:bodyPr wrap="square">
            <a:spAutoFit/>
          </a:bodyPr>
          <a:lstStyle/>
          <a:p>
            <a:pPr algn="l" rtl="0"/>
            <a:r>
              <a:rPr lang="en-US" sz="2400" b="1" dirty="0">
                <a:latin typeface="Times New Roman" panose="02020603050405020304" pitchFamily="18" charset="0"/>
                <a:cs typeface="Times New Roman" panose="02020603050405020304" pitchFamily="18" charset="0"/>
              </a:rPr>
              <a:t>Some patients with anemia have low hematocrits, and therefore reduced blood viscosities.</a:t>
            </a:r>
            <a:endParaRPr lang="ar-SA" sz="2400" b="1" dirty="0">
              <a:latin typeface="Times New Roman" panose="02020603050405020304" pitchFamily="18" charset="0"/>
              <a:cs typeface="Times New Roman" panose="02020603050405020304" pitchFamily="18" charset="0"/>
            </a:endParaRPr>
          </a:p>
        </p:txBody>
      </p:sp>
      <p:sp>
        <p:nvSpPr>
          <p:cNvPr id="8" name="مستطيل 7"/>
          <p:cNvSpPr/>
          <p:nvPr/>
        </p:nvSpPr>
        <p:spPr>
          <a:xfrm>
            <a:off x="154965" y="1317160"/>
            <a:ext cx="8774027" cy="830997"/>
          </a:xfrm>
          <a:prstGeom prst="rect">
            <a:avLst/>
          </a:prstGeom>
        </p:spPr>
        <p:txBody>
          <a:bodyPr wrap="square">
            <a:spAutoFit/>
          </a:bodyPr>
          <a:lstStyle/>
          <a:p>
            <a:pPr algn="l" rtl="0"/>
            <a:r>
              <a:rPr lang="en-US" sz="2400" b="1" dirty="0">
                <a:latin typeface="Times New Roman" pitchFamily="18" charset="0"/>
                <a:cs typeface="Times New Roman" pitchFamily="18" charset="0"/>
              </a:rPr>
              <a:t>Such changes in hematocrit and blood viscosity occur in a patients with polycythemia .</a:t>
            </a: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2388310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ircle(in)">
                                      <p:cBhvr>
                                        <p:cTn id="1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p:nvPr/>
        </p:nvPicPr>
        <p:blipFill>
          <a:blip r:embed="rId2">
            <a:extLst>
              <a:ext uri="{28A0092B-C50C-407E-A947-70E740481C1C}">
                <a14:useLocalDpi xmlns:a14="http://schemas.microsoft.com/office/drawing/2010/main" val="0"/>
              </a:ext>
            </a:extLst>
          </a:blip>
          <a:srcRect/>
          <a:stretch>
            <a:fillRect/>
          </a:stretch>
        </p:blipFill>
        <p:spPr bwMode="auto">
          <a:xfrm>
            <a:off x="1325799" y="1530455"/>
            <a:ext cx="6264696" cy="3698745"/>
          </a:xfrm>
          <a:prstGeom prst="rect">
            <a:avLst/>
          </a:prstGeom>
          <a:noFill/>
          <a:ln>
            <a:noFill/>
          </a:ln>
        </p:spPr>
      </p:pic>
      <p:sp>
        <p:nvSpPr>
          <p:cNvPr id="3" name="مستطيل 2"/>
          <p:cNvSpPr/>
          <p:nvPr/>
        </p:nvSpPr>
        <p:spPr>
          <a:xfrm>
            <a:off x="323528" y="332656"/>
            <a:ext cx="8496944" cy="830997"/>
          </a:xfrm>
          <a:prstGeom prst="rect">
            <a:avLst/>
          </a:prstGeom>
        </p:spPr>
        <p:txBody>
          <a:bodyPr wrap="square">
            <a:spAutoFit/>
          </a:bodyPr>
          <a:lstStyle/>
          <a:p>
            <a:pPr algn="l" rtl="0"/>
            <a:r>
              <a:rPr lang="en-US" sz="2400" b="1" dirty="0">
                <a:solidFill>
                  <a:srgbClr val="FF0000"/>
                </a:solidFill>
                <a:latin typeface="Times New Roman" panose="02020603050405020304" pitchFamily="18" charset="0"/>
                <a:cs typeface="Times New Roman" pitchFamily="18" charset="0"/>
              </a:rPr>
              <a:t>2- Temperature </a:t>
            </a:r>
            <a:r>
              <a:rPr lang="en-US" sz="2400" b="1" dirty="0">
                <a:latin typeface="Times New Roman" pitchFamily="18" charset="0"/>
                <a:cs typeface="Times New Roman" pitchFamily="18" charset="0"/>
              </a:rPr>
              <a:t>: there is an inverse relationship between temperature and viscosity.  </a:t>
            </a:r>
          </a:p>
        </p:txBody>
      </p:sp>
      <p:sp>
        <p:nvSpPr>
          <p:cNvPr id="4" name="عنصر نائب للتذييل 3"/>
          <p:cNvSpPr>
            <a:spLocks noGrp="1"/>
          </p:cNvSpPr>
          <p:nvPr>
            <p:ph type="ftr" sz="quarter" idx="11"/>
          </p:nvPr>
        </p:nvSpPr>
        <p:spPr/>
        <p:txBody>
          <a:bodyPr/>
          <a:lstStyle/>
          <a:p>
            <a:r>
              <a:rPr lang="en-US"/>
              <a:t>University of Basrah-College of Medicine-Physiology Department</a:t>
            </a:r>
            <a:endParaRPr lang="ar-SA"/>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t>6</a:t>
            </a:fld>
            <a:endParaRPr lang="ar-SA" dirty="0"/>
          </a:p>
        </p:txBody>
      </p:sp>
      <p:sp>
        <p:nvSpPr>
          <p:cNvPr id="7" name="TextBox 1">
            <a:extLst>
              <a:ext uri="{FF2B5EF4-FFF2-40B4-BE49-F238E27FC236}">
                <a16:creationId xmlns:a16="http://schemas.microsoft.com/office/drawing/2014/main" id="{85357EA2-CA1D-4743-AA03-D97909EFE268}"/>
              </a:ext>
            </a:extLst>
          </p:cNvPr>
          <p:cNvSpPr txBox="1"/>
          <p:nvPr/>
        </p:nvSpPr>
        <p:spPr>
          <a:xfrm>
            <a:off x="457200" y="6400412"/>
            <a:ext cx="576065" cy="276999"/>
          </a:xfrm>
          <a:prstGeom prst="rect">
            <a:avLst/>
          </a:prstGeom>
          <a:noFill/>
        </p:spPr>
        <p:txBody>
          <a:bodyPr wrap="square" rtlCol="0">
            <a:spAutoFit/>
          </a:bodyPr>
          <a:lstStyle/>
          <a:p>
            <a:r>
              <a:rPr lang="en-US" sz="1200" dirty="0"/>
              <a:t>/21</a:t>
            </a:r>
          </a:p>
        </p:txBody>
      </p:sp>
      <p:sp>
        <p:nvSpPr>
          <p:cNvPr id="6" name="مستطيل 5"/>
          <p:cNvSpPr/>
          <p:nvPr/>
        </p:nvSpPr>
        <p:spPr>
          <a:xfrm>
            <a:off x="133672" y="5331109"/>
            <a:ext cx="8686800" cy="461665"/>
          </a:xfrm>
          <a:prstGeom prst="rect">
            <a:avLst/>
          </a:prstGeom>
        </p:spPr>
        <p:txBody>
          <a:bodyPr wrap="square">
            <a:spAutoFit/>
          </a:bodyPr>
          <a:lstStyle/>
          <a:p>
            <a:pPr algn="l" rtl="0"/>
            <a:r>
              <a:rPr lang="en-US" sz="2400" b="1" dirty="0">
                <a:solidFill>
                  <a:srgbClr val="002060"/>
                </a:solidFill>
                <a:latin typeface="Times New Roman" panose="02020603050405020304" pitchFamily="18" charset="0"/>
                <a:cs typeface="Times New Roman" panose="02020603050405020304" pitchFamily="18" charset="0"/>
              </a:rPr>
              <a:t>Normally, blood temperature does not change much in the body. </a:t>
            </a:r>
            <a:endParaRPr lang="ar-SA" sz="2400" dirty="0">
              <a:solidFill>
                <a:srgbClr val="002060"/>
              </a:solidFill>
            </a:endParaRPr>
          </a:p>
        </p:txBody>
      </p:sp>
      <p:sp>
        <p:nvSpPr>
          <p:cNvPr id="8" name="مستطيل 7"/>
          <p:cNvSpPr/>
          <p:nvPr/>
        </p:nvSpPr>
        <p:spPr>
          <a:xfrm>
            <a:off x="424037" y="1311730"/>
            <a:ext cx="8068219" cy="830997"/>
          </a:xfrm>
          <a:prstGeom prst="rect">
            <a:avLst/>
          </a:prstGeom>
        </p:spPr>
        <p:txBody>
          <a:bodyPr wrap="square">
            <a:spAutoFit/>
          </a:bodyPr>
          <a:lstStyle/>
          <a:p>
            <a:pPr algn="l" rtl="0"/>
            <a:r>
              <a:rPr lang="en-US" sz="2400" b="1" dirty="0">
                <a:solidFill>
                  <a:srgbClr val="C00000"/>
                </a:solidFill>
                <a:latin typeface="Times New Roman" pitchFamily="18" charset="0"/>
                <a:cs typeface="Times New Roman" pitchFamily="18" charset="0"/>
              </a:rPr>
              <a:t>Viscosity increases about 2% </a:t>
            </a:r>
            <a:r>
              <a:rPr lang="en-US" sz="2400" b="1" dirty="0">
                <a:latin typeface="Times New Roman" pitchFamily="18" charset="0"/>
                <a:cs typeface="Times New Roman" pitchFamily="18" charset="0"/>
              </a:rPr>
              <a:t>for each </a:t>
            </a:r>
            <a:r>
              <a:rPr lang="en-US" sz="2400" b="1" dirty="0">
                <a:solidFill>
                  <a:srgbClr val="C00000"/>
                </a:solidFill>
                <a:latin typeface="Times New Roman" pitchFamily="18" charset="0"/>
                <a:cs typeface="Times New Roman" pitchFamily="18" charset="0"/>
              </a:rPr>
              <a:t>degree centigrade decrease in temperature. </a:t>
            </a:r>
            <a:endParaRPr lang="ar-SA" sz="2400" dirty="0">
              <a:solidFill>
                <a:srgbClr val="C00000"/>
              </a:solidFill>
            </a:endParaRPr>
          </a:p>
        </p:txBody>
      </p:sp>
    </p:spTree>
    <p:extLst>
      <p:ext uri="{BB962C8B-B14F-4D97-AF65-F5344CB8AC3E}">
        <p14:creationId xmlns:p14="http://schemas.microsoft.com/office/powerpoint/2010/main" val="327213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تذييل 1"/>
          <p:cNvSpPr>
            <a:spLocks noGrp="1"/>
          </p:cNvSpPr>
          <p:nvPr>
            <p:ph type="ftr" sz="quarter" idx="11"/>
          </p:nvPr>
        </p:nvSpPr>
        <p:spPr/>
        <p:txBody>
          <a:bodyPr/>
          <a:lstStyle/>
          <a:p>
            <a:r>
              <a:rPr lang="en-US"/>
              <a:t>University of Basrah-College of Medicine-Physiology Department</a:t>
            </a:r>
            <a:endParaRPr lang="ar-SA"/>
          </a:p>
        </p:txBody>
      </p:sp>
      <p:sp>
        <p:nvSpPr>
          <p:cNvPr id="3" name="عنصر نائب لرقم الشريحة 2"/>
          <p:cNvSpPr>
            <a:spLocks noGrp="1"/>
          </p:cNvSpPr>
          <p:nvPr>
            <p:ph type="sldNum" sz="quarter" idx="12"/>
          </p:nvPr>
        </p:nvSpPr>
        <p:spPr/>
        <p:txBody>
          <a:bodyPr/>
          <a:lstStyle/>
          <a:p>
            <a:fld id="{0B34F065-1154-456A-91E3-76DE8E75E17B}" type="slidenum">
              <a:rPr lang="ar-SA" smtClean="0"/>
              <a:t>7</a:t>
            </a:fld>
            <a:endParaRPr lang="ar-SA"/>
          </a:p>
        </p:txBody>
      </p:sp>
      <p:sp>
        <p:nvSpPr>
          <p:cNvPr id="4" name="مستطيل 3"/>
          <p:cNvSpPr/>
          <p:nvPr/>
        </p:nvSpPr>
        <p:spPr>
          <a:xfrm>
            <a:off x="323528" y="260648"/>
            <a:ext cx="8820472" cy="1200329"/>
          </a:xfrm>
          <a:prstGeom prst="rect">
            <a:avLst/>
          </a:prstGeom>
        </p:spPr>
        <p:txBody>
          <a:bodyPr wrap="square">
            <a:spAutoFit/>
          </a:bodyPr>
          <a:lstStyle/>
          <a:p>
            <a:pPr algn="l" rtl="0"/>
            <a:r>
              <a:rPr lang="en-US" sz="2400" b="1" dirty="0">
                <a:latin typeface="Times New Roman" panose="02020603050405020304" pitchFamily="18" charset="0"/>
                <a:cs typeface="Times New Roman" panose="02020603050405020304" pitchFamily="18" charset="0"/>
              </a:rPr>
              <a:t>However, if a person's hand is exposed to a cold environment and the fingers become cold, the blood temperature in the fingers falls and viscosity increases. </a:t>
            </a:r>
            <a:endParaRPr lang="ar-SA" sz="2400" b="1" dirty="0">
              <a:latin typeface="Times New Roman" panose="02020603050405020304" pitchFamily="18" charset="0"/>
              <a:cs typeface="Times New Roman" panose="02020603050405020304" pitchFamily="18" charset="0"/>
            </a:endParaRPr>
          </a:p>
        </p:txBody>
      </p:sp>
      <p:pic>
        <p:nvPicPr>
          <p:cNvPr id="5" name="صورة 4"/>
          <p:cNvPicPr>
            <a:picLocks noChangeAspect="1"/>
          </p:cNvPicPr>
          <p:nvPr/>
        </p:nvPicPr>
        <p:blipFill>
          <a:blip r:embed="rId2"/>
          <a:stretch>
            <a:fillRect/>
          </a:stretch>
        </p:blipFill>
        <p:spPr>
          <a:xfrm>
            <a:off x="2309453" y="1916832"/>
            <a:ext cx="4525094" cy="3024336"/>
          </a:xfrm>
          <a:prstGeom prst="rect">
            <a:avLst/>
          </a:prstGeom>
        </p:spPr>
      </p:pic>
      <p:sp>
        <p:nvSpPr>
          <p:cNvPr id="6" name="مستطيل 5"/>
          <p:cNvSpPr/>
          <p:nvPr/>
        </p:nvSpPr>
        <p:spPr>
          <a:xfrm>
            <a:off x="457200" y="4951600"/>
            <a:ext cx="8291264" cy="1200329"/>
          </a:xfrm>
          <a:prstGeom prst="rect">
            <a:avLst/>
          </a:prstGeom>
        </p:spPr>
        <p:txBody>
          <a:bodyPr wrap="square">
            <a:spAutoFit/>
          </a:bodyPr>
          <a:lstStyle/>
          <a:p>
            <a:pPr algn="l" rtl="0"/>
            <a:r>
              <a:rPr lang="en-US" sz="2400" b="1" dirty="0">
                <a:latin typeface="Times New Roman" panose="02020603050405020304" pitchFamily="18" charset="0"/>
                <a:cs typeface="Times New Roman" panose="02020603050405020304" pitchFamily="18" charset="0"/>
              </a:rPr>
              <a:t>When whole-body hypothermia is induced in critical care or surgical situations, this leads to an increase in blood viscosity and impaired organ blood flow. </a:t>
            </a:r>
            <a:endParaRPr lang="ar-SA"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221127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تذييل 1"/>
          <p:cNvSpPr>
            <a:spLocks noGrp="1"/>
          </p:cNvSpPr>
          <p:nvPr>
            <p:ph type="ftr" sz="quarter" idx="11"/>
          </p:nvPr>
        </p:nvSpPr>
        <p:spPr/>
        <p:txBody>
          <a:bodyPr/>
          <a:lstStyle/>
          <a:p>
            <a:r>
              <a:rPr lang="en-US"/>
              <a:t>University of Basrah-College of Medicine-Physiology Department</a:t>
            </a:r>
            <a:endParaRPr lang="ar-SA"/>
          </a:p>
        </p:txBody>
      </p:sp>
      <p:sp>
        <p:nvSpPr>
          <p:cNvPr id="3" name="عنصر نائب لرقم الشريحة 2"/>
          <p:cNvSpPr>
            <a:spLocks noGrp="1"/>
          </p:cNvSpPr>
          <p:nvPr>
            <p:ph type="sldNum" sz="quarter" idx="12"/>
          </p:nvPr>
        </p:nvSpPr>
        <p:spPr/>
        <p:txBody>
          <a:bodyPr/>
          <a:lstStyle/>
          <a:p>
            <a:fld id="{0B34F065-1154-456A-91E3-76DE8E75E17B}" type="slidenum">
              <a:rPr lang="ar-SA" smtClean="0"/>
              <a:t>8</a:t>
            </a:fld>
            <a:endParaRPr lang="ar-SA"/>
          </a:p>
        </p:txBody>
      </p:sp>
      <p:sp>
        <p:nvSpPr>
          <p:cNvPr id="14" name="مستطيل 13"/>
          <p:cNvSpPr/>
          <p:nvPr/>
        </p:nvSpPr>
        <p:spPr>
          <a:xfrm>
            <a:off x="467544" y="260648"/>
            <a:ext cx="8496944" cy="1200329"/>
          </a:xfrm>
          <a:prstGeom prst="rect">
            <a:avLst/>
          </a:prstGeom>
        </p:spPr>
        <p:txBody>
          <a:bodyPr wrap="square">
            <a:spAutoFit/>
          </a:bodyPr>
          <a:lstStyle/>
          <a:p>
            <a:pPr algn="l" rtl="0"/>
            <a:r>
              <a:rPr lang="en-US" sz="2400" b="1" dirty="0">
                <a:solidFill>
                  <a:srgbClr val="FF0000"/>
                </a:solidFill>
                <a:latin typeface="Times New Roman" pitchFamily="18" charset="0"/>
                <a:cs typeface="Times New Roman" pitchFamily="18" charset="0"/>
              </a:rPr>
              <a:t>3-The  Flow rate </a:t>
            </a:r>
            <a:r>
              <a:rPr lang="en-US" sz="2400" b="1" dirty="0">
                <a:latin typeface="Times New Roman" pitchFamily="18" charset="0"/>
                <a:cs typeface="Times New Roman" pitchFamily="18" charset="0"/>
              </a:rPr>
              <a:t>: </a:t>
            </a:r>
          </a:p>
          <a:p>
            <a:pPr algn="l" rtl="0"/>
            <a:r>
              <a:rPr lang="en-US" sz="2400" b="1" dirty="0">
                <a:latin typeface="Times New Roman" pitchFamily="18" charset="0"/>
                <a:cs typeface="Times New Roman" pitchFamily="18" charset="0"/>
              </a:rPr>
              <a:t>   At very low flow states in the microcirculation ,as occur during circulatory shock , the blood viscosity can increase .</a:t>
            </a:r>
          </a:p>
        </p:txBody>
      </p:sp>
      <p:sp>
        <p:nvSpPr>
          <p:cNvPr id="15" name="TextBox 1">
            <a:extLst>
              <a:ext uri="{FF2B5EF4-FFF2-40B4-BE49-F238E27FC236}">
                <a16:creationId xmlns:a16="http://schemas.microsoft.com/office/drawing/2014/main" id="{85357EA2-CA1D-4743-AA03-D97909EFE268}"/>
              </a:ext>
            </a:extLst>
          </p:cNvPr>
          <p:cNvSpPr txBox="1"/>
          <p:nvPr/>
        </p:nvSpPr>
        <p:spPr>
          <a:xfrm>
            <a:off x="457200" y="6400412"/>
            <a:ext cx="576065" cy="276999"/>
          </a:xfrm>
          <a:prstGeom prst="rect">
            <a:avLst/>
          </a:prstGeom>
          <a:noFill/>
        </p:spPr>
        <p:txBody>
          <a:bodyPr wrap="square" rtlCol="0">
            <a:spAutoFit/>
          </a:bodyPr>
          <a:lstStyle/>
          <a:p>
            <a:r>
              <a:rPr lang="en-US" sz="1200" dirty="0"/>
              <a:t>/21</a:t>
            </a:r>
          </a:p>
        </p:txBody>
      </p:sp>
      <p:pic>
        <p:nvPicPr>
          <p:cNvPr id="17" name="صورة 16"/>
          <p:cNvPicPr/>
          <p:nvPr/>
        </p:nvPicPr>
        <p:blipFill rotWithShape="1">
          <a:blip r:embed="rId3"/>
          <a:srcRect t="42222" r="18947" b="11938"/>
          <a:stretch/>
        </p:blipFill>
        <p:spPr bwMode="auto">
          <a:xfrm>
            <a:off x="1524000" y="1772816"/>
            <a:ext cx="6048671" cy="3090069"/>
          </a:xfrm>
          <a:prstGeom prst="rect">
            <a:avLst/>
          </a:prstGeom>
          <a:ln>
            <a:noFill/>
          </a:ln>
          <a:extLst>
            <a:ext uri="{53640926-AAD7-44D8-BBD7-CCE9431645EC}">
              <a14:shadowObscured xmlns:a14="http://schemas.microsoft.com/office/drawing/2010/main"/>
            </a:ext>
          </a:extLst>
        </p:spPr>
      </p:pic>
      <p:sp>
        <p:nvSpPr>
          <p:cNvPr id="4" name="مستطيل 3"/>
          <p:cNvSpPr/>
          <p:nvPr/>
        </p:nvSpPr>
        <p:spPr>
          <a:xfrm>
            <a:off x="323528" y="4989384"/>
            <a:ext cx="8640960" cy="1569660"/>
          </a:xfrm>
          <a:prstGeom prst="rect">
            <a:avLst/>
          </a:prstGeom>
        </p:spPr>
        <p:txBody>
          <a:bodyPr wrap="square">
            <a:spAutoFit/>
          </a:bodyPr>
          <a:lstStyle/>
          <a:p>
            <a:pPr algn="l" rtl="0"/>
            <a:r>
              <a:rPr lang="en-US" sz="2400" b="1" dirty="0">
                <a:latin typeface="Times New Roman" pitchFamily="18" charset="0"/>
                <a:cs typeface="Times New Roman" pitchFamily="18" charset="0"/>
              </a:rPr>
              <a:t>This occurs because at low flow states there are increased cell-to-cell and protein –to –cell adhesive interactions that cause erythrocytes to adhere to one another and increase the blood viscosity. </a:t>
            </a:r>
            <a:endParaRPr lang="en-US" sz="2400" dirty="0">
              <a:latin typeface="Times New Roman" pitchFamily="18" charset="0"/>
              <a:cs typeface="Times New Roman" pitchFamily="18" charset="0"/>
            </a:endParaRPr>
          </a:p>
        </p:txBody>
      </p:sp>
    </p:spTree>
    <p:custDataLst>
      <p:tags r:id="rId1"/>
    </p:custDataLst>
    <p:extLst>
      <p:ext uri="{BB962C8B-B14F-4D97-AF65-F5344CB8AC3E}">
        <p14:creationId xmlns:p14="http://schemas.microsoft.com/office/powerpoint/2010/main" val="18156654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تذييل 1"/>
          <p:cNvSpPr>
            <a:spLocks noGrp="1"/>
          </p:cNvSpPr>
          <p:nvPr>
            <p:ph type="ftr" sz="quarter" idx="11"/>
          </p:nvPr>
        </p:nvSpPr>
        <p:spPr/>
        <p:txBody>
          <a:bodyPr/>
          <a:lstStyle/>
          <a:p>
            <a:r>
              <a:rPr lang="en-US"/>
              <a:t>University of Basrah-College of Medicine-Physiology Department</a:t>
            </a:r>
            <a:endParaRPr lang="ar-SA"/>
          </a:p>
        </p:txBody>
      </p:sp>
      <p:sp>
        <p:nvSpPr>
          <p:cNvPr id="3" name="عنصر نائب لرقم الشريحة 2"/>
          <p:cNvSpPr>
            <a:spLocks noGrp="1"/>
          </p:cNvSpPr>
          <p:nvPr>
            <p:ph type="sldNum" sz="quarter" idx="12"/>
          </p:nvPr>
        </p:nvSpPr>
        <p:spPr/>
        <p:txBody>
          <a:bodyPr/>
          <a:lstStyle/>
          <a:p>
            <a:fld id="{0B34F065-1154-456A-91E3-76DE8E75E17B}" type="slidenum">
              <a:rPr lang="ar-SA" smtClean="0"/>
              <a:t>9</a:t>
            </a:fld>
            <a:endParaRPr lang="ar-SA"/>
          </a:p>
        </p:txBody>
      </p:sp>
      <p:sp>
        <p:nvSpPr>
          <p:cNvPr id="4" name="مستطيل 3"/>
          <p:cNvSpPr/>
          <p:nvPr/>
        </p:nvSpPr>
        <p:spPr>
          <a:xfrm>
            <a:off x="287524" y="260648"/>
            <a:ext cx="8568952" cy="2640723"/>
          </a:xfrm>
          <a:prstGeom prst="rect">
            <a:avLst/>
          </a:prstGeom>
        </p:spPr>
        <p:txBody>
          <a:bodyPr wrap="square">
            <a:spAutoFit/>
          </a:bodyPr>
          <a:lstStyle/>
          <a:p>
            <a:pPr algn="l" rtl="0">
              <a:lnSpc>
                <a:spcPct val="115000"/>
              </a:lnSpc>
              <a:spcAft>
                <a:spcPts val="0"/>
              </a:spcAft>
            </a:pPr>
            <a:r>
              <a:rPr lang="en-US" sz="2400" b="1" dirty="0">
                <a:solidFill>
                  <a:srgbClr val="FF0000"/>
                </a:solidFill>
                <a:latin typeface="Times New Roman" panose="02020603050405020304" pitchFamily="18" charset="0"/>
                <a:ea typeface="Times New Roman" panose="02020603050405020304" pitchFamily="18" charset="0"/>
                <a:cs typeface="Arial" panose="020B0604020202020204" pitchFamily="34" charset="0"/>
              </a:rPr>
              <a:t>Heart sounds</a:t>
            </a:r>
            <a:r>
              <a:rPr lang="en-US" sz="2400" b="1" dirty="0">
                <a:latin typeface="Times New Roman" panose="02020603050405020304" pitchFamily="18" charset="0"/>
                <a:ea typeface="Times New Roman" panose="02020603050405020304" pitchFamily="18" charset="0"/>
                <a:cs typeface="Arial" panose="020B0604020202020204" pitchFamily="34" charset="0"/>
              </a:rPr>
              <a:t>  </a:t>
            </a:r>
            <a:endParaRPr lang="en-US" sz="2400" dirty="0">
              <a:latin typeface="Calibri" panose="020F0502020204030204" pitchFamily="34" charset="0"/>
              <a:ea typeface="Times New Roman" panose="02020603050405020304" pitchFamily="18" charset="0"/>
              <a:cs typeface="Arial" panose="020B0604020202020204" pitchFamily="34" charset="0"/>
            </a:endParaRPr>
          </a:p>
          <a:p>
            <a:pPr algn="l" rtl="0">
              <a:lnSpc>
                <a:spcPct val="115000"/>
              </a:lnSpc>
              <a:spcAft>
                <a:spcPts val="0"/>
              </a:spcAft>
            </a:pPr>
            <a:r>
              <a:rPr lang="en-US" sz="2400" b="1" dirty="0">
                <a:latin typeface="Times New Roman" panose="02020603050405020304" pitchFamily="18" charset="0"/>
                <a:ea typeface="Times New Roman" panose="02020603050405020304" pitchFamily="18" charset="0"/>
                <a:cs typeface="Arial" panose="020B0604020202020204" pitchFamily="34" charset="0"/>
              </a:rPr>
              <a:t>    The heart sounds heard with a stethoscope are caused by vibrations originating in the heart and the major vessels. </a:t>
            </a:r>
          </a:p>
          <a:p>
            <a:pPr algn="l" rtl="0">
              <a:lnSpc>
                <a:spcPct val="115000"/>
              </a:lnSpc>
              <a:spcAft>
                <a:spcPts val="0"/>
              </a:spcAft>
            </a:pPr>
            <a:r>
              <a:rPr lang="en-US" sz="2400" b="1" dirty="0">
                <a:latin typeface="Times New Roman" panose="02020603050405020304" pitchFamily="18" charset="0"/>
                <a:ea typeface="Times New Roman" panose="02020603050405020304" pitchFamily="18" charset="0"/>
                <a:cs typeface="Arial" panose="020B0604020202020204" pitchFamily="34" charset="0"/>
              </a:rPr>
              <a:t> The opening and closing of the heart valves contribute greatly to the heart sounds; turbulent flow occurs at these times and the vibrations produced are often in the audible range. </a:t>
            </a:r>
            <a:endParaRPr lang="en-US" sz="2400" dirty="0">
              <a:latin typeface="Calibri" panose="020F0502020204030204" pitchFamily="34" charset="0"/>
              <a:ea typeface="Times New Roman" panose="02020603050405020304" pitchFamily="18" charset="0"/>
              <a:cs typeface="Arial" panose="020B0604020202020204" pitchFamily="34" charset="0"/>
            </a:endParaRPr>
          </a:p>
        </p:txBody>
      </p:sp>
      <p:pic>
        <p:nvPicPr>
          <p:cNvPr id="6" name="صورة 5"/>
          <p:cNvPicPr>
            <a:picLocks noChangeAspect="1"/>
          </p:cNvPicPr>
          <p:nvPr/>
        </p:nvPicPr>
        <p:blipFill>
          <a:blip r:embed="rId2"/>
          <a:stretch>
            <a:fillRect/>
          </a:stretch>
        </p:blipFill>
        <p:spPr>
          <a:xfrm>
            <a:off x="2699792" y="3068960"/>
            <a:ext cx="3943350" cy="3318097"/>
          </a:xfrm>
          <a:prstGeom prst="rect">
            <a:avLst/>
          </a:prstGeom>
        </p:spPr>
      </p:pic>
    </p:spTree>
    <p:extLst>
      <p:ext uri="{BB962C8B-B14F-4D97-AF65-F5344CB8AC3E}">
        <p14:creationId xmlns:p14="http://schemas.microsoft.com/office/powerpoint/2010/main" val="87400748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4|3.2|3.9|1|0.3|5.8|2.6|3.5|5.4|5.9"/>
</p:tagLst>
</file>

<file path=ppt/tags/tag2.xml><?xml version="1.0" encoding="utf-8"?>
<p:tagLst xmlns:a="http://schemas.openxmlformats.org/drawingml/2006/main" xmlns:r="http://schemas.openxmlformats.org/officeDocument/2006/relationships" xmlns:p="http://schemas.openxmlformats.org/presentationml/2006/main">
  <p:tag name="TIMING" val="|159.9|1.8|10.5"/>
</p:tagLst>
</file>

<file path=ppt/tags/tag3.xml><?xml version="1.0" encoding="utf-8"?>
<p:tagLst xmlns:a="http://schemas.openxmlformats.org/drawingml/2006/main" xmlns:r="http://schemas.openxmlformats.org/officeDocument/2006/relationships" xmlns:p="http://schemas.openxmlformats.org/presentationml/2006/main">
  <p:tag name="TIMING" val="|49.7"/>
</p:tagLst>
</file>

<file path=ppt/tags/tag4.xml><?xml version="1.0" encoding="utf-8"?>
<p:tagLst xmlns:a="http://schemas.openxmlformats.org/drawingml/2006/main" xmlns:r="http://schemas.openxmlformats.org/officeDocument/2006/relationships" xmlns:p="http://schemas.openxmlformats.org/presentationml/2006/main">
  <p:tag name="TIMING" val="|53.9"/>
</p:tagLst>
</file>

<file path=ppt/tags/tag5.xml><?xml version="1.0" encoding="utf-8"?>
<p:tagLst xmlns:a="http://schemas.openxmlformats.org/drawingml/2006/main" xmlns:r="http://schemas.openxmlformats.org/officeDocument/2006/relationships" xmlns:p="http://schemas.openxmlformats.org/presentationml/2006/main">
  <p:tag name="TIMING" val="|0.5|50.9|19.8|27.6"/>
</p:tagLst>
</file>

<file path=ppt/tags/tag6.xml><?xml version="1.0" encoding="utf-8"?>
<p:tagLst xmlns:a="http://schemas.openxmlformats.org/drawingml/2006/main" xmlns:r="http://schemas.openxmlformats.org/officeDocument/2006/relationships" xmlns:p="http://schemas.openxmlformats.org/presentationml/2006/main">
  <p:tag name="TIMING" val="|31.7"/>
</p:tagLst>
</file>

<file path=ppt/tags/tag7.xml><?xml version="1.0" encoding="utf-8"?>
<p:tagLst xmlns:a="http://schemas.openxmlformats.org/drawingml/2006/main" xmlns:r="http://schemas.openxmlformats.org/officeDocument/2006/relationships" xmlns:p="http://schemas.openxmlformats.org/presentationml/2006/main">
  <p:tag name="TIMING" val="|12.3|68.6|49"/>
</p:tagLst>
</file>

<file path=ppt/tags/tag8.xml><?xml version="1.0" encoding="utf-8"?>
<p:tagLst xmlns:a="http://schemas.openxmlformats.org/drawingml/2006/main" xmlns:r="http://schemas.openxmlformats.org/officeDocument/2006/relationships" xmlns:p="http://schemas.openxmlformats.org/presentationml/2006/main">
  <p:tag name="TIMING" val="|26.8|70.1"/>
</p:tagLst>
</file>

<file path=ppt/theme/theme1.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1445</TotalTime>
  <Words>1343</Words>
  <Application>Microsoft Office PowerPoint</Application>
  <PresentationFormat>عرض على الشاشة (4:3)</PresentationFormat>
  <Paragraphs>151</Paragraphs>
  <Slides>21</Slides>
  <Notes>1</Notes>
  <HiddenSlides>0</HiddenSlides>
  <MMClips>0</MMClips>
  <ScaleCrop>false</ScaleCrop>
  <HeadingPairs>
    <vt:vector size="6" baseType="variant">
      <vt:variant>
        <vt:lpstr>الخطوط المستخدمة</vt:lpstr>
      </vt:variant>
      <vt:variant>
        <vt:i4>5</vt:i4>
      </vt:variant>
      <vt:variant>
        <vt:lpstr>نسق</vt:lpstr>
      </vt:variant>
      <vt:variant>
        <vt:i4>1</vt:i4>
      </vt:variant>
      <vt:variant>
        <vt:lpstr>عناوين الشرائح</vt:lpstr>
      </vt:variant>
      <vt:variant>
        <vt:i4>21</vt:i4>
      </vt:variant>
    </vt:vector>
  </HeadingPairs>
  <TitlesOfParts>
    <vt:vector size="27" baseType="lpstr">
      <vt:lpstr>Arial</vt:lpstr>
      <vt:lpstr>Calibri</vt:lpstr>
      <vt:lpstr>Cambria Math</vt:lpstr>
      <vt:lpstr>Times New Roman</vt:lpstr>
      <vt:lpstr>Wingdings</vt:lpstr>
      <vt:lpstr>سمة Office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L4-     Blood flow and resistance</dc:title>
  <dc:creator>user</dc:creator>
  <cp:lastModifiedBy>ahmed ali</cp:lastModifiedBy>
  <cp:revision>92</cp:revision>
  <dcterms:created xsi:type="dcterms:W3CDTF">2018-12-11T21:05:24Z</dcterms:created>
  <dcterms:modified xsi:type="dcterms:W3CDTF">2022-02-14T15:00:45Z</dcterms:modified>
</cp:coreProperties>
</file>